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diagrams/layout7.xml" ContentType="application/vnd.openxmlformats-officedocument.drawingml.diagram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drawing7.xml" ContentType="application/vnd.ms-office.drawingml.diagramDrawing+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notesSlides/notesSlide20.xml" ContentType="application/vnd.openxmlformats-officedocument.presentationml.notesSlide+xml"/>
  <Override PartName="/ppt/diagrams/colors7.xml" ContentType="application/vnd.openxmlformats-officedocument.drawingml.diagramColors+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9" r:id="rId2"/>
    <p:sldId id="353" r:id="rId3"/>
    <p:sldId id="371" r:id="rId4"/>
    <p:sldId id="388" r:id="rId5"/>
    <p:sldId id="389" r:id="rId6"/>
    <p:sldId id="390" r:id="rId7"/>
    <p:sldId id="391" r:id="rId8"/>
    <p:sldId id="399" r:id="rId9"/>
    <p:sldId id="393" r:id="rId10"/>
    <p:sldId id="400" r:id="rId11"/>
    <p:sldId id="394" r:id="rId12"/>
    <p:sldId id="397" r:id="rId13"/>
    <p:sldId id="395" r:id="rId14"/>
    <p:sldId id="396" r:id="rId15"/>
    <p:sldId id="401" r:id="rId16"/>
    <p:sldId id="402" r:id="rId17"/>
    <p:sldId id="403" r:id="rId18"/>
    <p:sldId id="404" r:id="rId19"/>
    <p:sldId id="405" r:id="rId20"/>
    <p:sldId id="406" r:id="rId21"/>
    <p:sldId id="407" r:id="rId22"/>
    <p:sldId id="409" r:id="rId23"/>
    <p:sldId id="410" r:id="rId24"/>
    <p:sldId id="408" r:id="rId25"/>
    <p:sldId id="340" r:id="rId26"/>
  </p:sldIdLst>
  <p:sldSz cx="9144000" cy="6858000" type="screen4x3"/>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9900"/>
    <a:srgbClr val="FF6600"/>
    <a:srgbClr val="FEF6F0"/>
    <a:srgbClr val="F68E38"/>
    <a:srgbClr val="CCFFCC"/>
    <a:srgbClr val="FFFFCC"/>
    <a:srgbClr val="F8E76C"/>
    <a:srgbClr val="FDEF35"/>
    <a:srgbClr val="FF0000"/>
    <a:srgbClr val="FF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1" autoAdjust="0"/>
    <p:restoredTop sz="84255" autoAdjust="0"/>
  </p:normalViewPr>
  <p:slideViewPr>
    <p:cSldViewPr>
      <p:cViewPr varScale="1">
        <p:scale>
          <a:sx n="65" d="100"/>
          <a:sy n="65" d="100"/>
        </p:scale>
        <p:origin x="-1290" y="-114"/>
      </p:cViewPr>
      <p:guideLst>
        <p:guide orient="horz" pos="2160"/>
        <p:guide pos="2880"/>
      </p:guideLst>
    </p:cSldViewPr>
  </p:slideViewPr>
  <p:outlineViewPr>
    <p:cViewPr>
      <p:scale>
        <a:sx n="33" d="100"/>
        <a:sy n="33" d="100"/>
      </p:scale>
      <p:origin x="0" y="35688"/>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79" d="100"/>
          <a:sy n="79" d="100"/>
        </p:scale>
        <p:origin x="-2046" y="-96"/>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902224-AE5C-4BF4-B01E-FE6E3F0D958B}"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s-ES"/>
        </a:p>
      </dgm:t>
    </dgm:pt>
    <dgm:pt modelId="{1535500C-7A8C-45CC-901E-7922A3C8B381}">
      <dgm:prSet phldrT="[Text]"/>
      <dgm:spPr/>
      <dgm:t>
        <a:bodyPr/>
        <a:lstStyle/>
        <a:p>
          <a:r>
            <a:rPr lang="es-ES" dirty="0" smtClean="0"/>
            <a:t>Tarifas Sociales</a:t>
          </a:r>
          <a:endParaRPr lang="es-ES" dirty="0"/>
        </a:p>
      </dgm:t>
    </dgm:pt>
    <dgm:pt modelId="{AE9B9FA9-E4E8-4DC7-82BE-CFF78634A626}" type="parTrans" cxnId="{09862C38-386E-40B6-8252-BE34534D9F6F}">
      <dgm:prSet/>
      <dgm:spPr/>
      <dgm:t>
        <a:bodyPr/>
        <a:lstStyle/>
        <a:p>
          <a:endParaRPr lang="es-ES"/>
        </a:p>
      </dgm:t>
    </dgm:pt>
    <dgm:pt modelId="{F9F1E287-AC3D-47EC-93DA-A62A674D40F1}" type="sibTrans" cxnId="{09862C38-386E-40B6-8252-BE34534D9F6F}">
      <dgm:prSet/>
      <dgm:spPr/>
      <dgm:t>
        <a:bodyPr/>
        <a:lstStyle/>
        <a:p>
          <a:endParaRPr lang="es-ES"/>
        </a:p>
      </dgm:t>
    </dgm:pt>
    <dgm:pt modelId="{88D0624B-C102-44B0-A860-CB6047B36B0A}">
      <dgm:prSet phldrT="[Text]" custT="1"/>
      <dgm:spPr/>
      <dgm:t>
        <a:bodyPr/>
        <a:lstStyle/>
        <a:p>
          <a:r>
            <a:rPr lang="es-ES" sz="1400" dirty="0" smtClean="0"/>
            <a:t>Determinadas características del consumidor + Niveles de Ingresos (GR)</a:t>
          </a:r>
          <a:endParaRPr lang="es-ES" sz="1400" dirty="0"/>
        </a:p>
      </dgm:t>
    </dgm:pt>
    <dgm:pt modelId="{2F1B7BC9-7981-41CB-A2B5-6417C0521AC1}" type="parTrans" cxnId="{76212424-1944-4709-B0C5-897E39AB5432}">
      <dgm:prSet/>
      <dgm:spPr/>
      <dgm:t>
        <a:bodyPr/>
        <a:lstStyle/>
        <a:p>
          <a:endParaRPr lang="es-ES"/>
        </a:p>
      </dgm:t>
    </dgm:pt>
    <dgm:pt modelId="{A291C99C-9980-49B8-A698-A20FC24BEB05}" type="sibTrans" cxnId="{76212424-1944-4709-B0C5-897E39AB5432}">
      <dgm:prSet/>
      <dgm:spPr/>
      <dgm:t>
        <a:bodyPr/>
        <a:lstStyle/>
        <a:p>
          <a:endParaRPr lang="es-ES"/>
        </a:p>
      </dgm:t>
    </dgm:pt>
    <dgm:pt modelId="{3491DFA1-B282-4D0B-8463-70EB1BDABB01}">
      <dgm:prSet phldrT="[Text]" custT="1"/>
      <dgm:spPr/>
      <dgm:t>
        <a:bodyPr/>
        <a:lstStyle/>
        <a:p>
          <a:r>
            <a:rPr lang="es-ES" sz="1400" dirty="0" smtClean="0"/>
            <a:t>Determinadas características del consumidor + Criterios socioeconómicos certificados por S.S. (PT)</a:t>
          </a:r>
          <a:endParaRPr lang="es-ES" sz="1400" dirty="0"/>
        </a:p>
      </dgm:t>
    </dgm:pt>
    <dgm:pt modelId="{B828095C-52C3-4252-9127-A745DDD6EF77}" type="parTrans" cxnId="{1BA8708C-52C4-4570-A88B-73FF5F63DB0F}">
      <dgm:prSet/>
      <dgm:spPr/>
      <dgm:t>
        <a:bodyPr/>
        <a:lstStyle/>
        <a:p>
          <a:endParaRPr lang="es-ES"/>
        </a:p>
      </dgm:t>
    </dgm:pt>
    <dgm:pt modelId="{7DF8356C-EE84-421C-A402-FACD037A48B1}" type="sibTrans" cxnId="{1BA8708C-52C4-4570-A88B-73FF5F63DB0F}">
      <dgm:prSet/>
      <dgm:spPr/>
      <dgm:t>
        <a:bodyPr/>
        <a:lstStyle/>
        <a:p>
          <a:endParaRPr lang="es-ES"/>
        </a:p>
      </dgm:t>
    </dgm:pt>
    <dgm:pt modelId="{9E0D7B95-C66E-413F-A41E-30983935DBEC}">
      <dgm:prSet phldrT="[Text]"/>
      <dgm:spPr/>
      <dgm:t>
        <a:bodyPr/>
        <a:lstStyle/>
        <a:p>
          <a:r>
            <a:rPr lang="es-ES" dirty="0" smtClean="0"/>
            <a:t>Pagos directos/descuentos</a:t>
          </a:r>
          <a:endParaRPr lang="es-ES" dirty="0"/>
        </a:p>
      </dgm:t>
    </dgm:pt>
    <dgm:pt modelId="{16672970-B5E5-4ED6-ADFD-885FD4A4E48F}" type="parTrans" cxnId="{23E5B1E9-B866-4F40-9C62-245D0F43F554}">
      <dgm:prSet/>
      <dgm:spPr/>
      <dgm:t>
        <a:bodyPr/>
        <a:lstStyle/>
        <a:p>
          <a:endParaRPr lang="es-ES"/>
        </a:p>
      </dgm:t>
    </dgm:pt>
    <dgm:pt modelId="{CD258A7C-2DF5-45EE-9DEF-3F9D2394E9BC}" type="sibTrans" cxnId="{23E5B1E9-B866-4F40-9C62-245D0F43F554}">
      <dgm:prSet/>
      <dgm:spPr/>
      <dgm:t>
        <a:bodyPr/>
        <a:lstStyle/>
        <a:p>
          <a:endParaRPr lang="es-ES"/>
        </a:p>
      </dgm:t>
    </dgm:pt>
    <dgm:pt modelId="{8779EF97-5C2A-4617-8F4E-B404740442F9}">
      <dgm:prSet phldrT="[Text]"/>
      <dgm:spPr/>
      <dgm:t>
        <a:bodyPr/>
        <a:lstStyle/>
        <a:p>
          <a:r>
            <a:rPr lang="es-ES" dirty="0" smtClean="0"/>
            <a:t>Warm discount Scheme (140 £)</a:t>
          </a:r>
        </a:p>
        <a:p>
          <a:r>
            <a:rPr lang="es-ES" dirty="0" smtClean="0"/>
            <a:t>Cold Weather Payment (25</a:t>
          </a:r>
          <a:r>
            <a:rPr lang="es-ES" dirty="0" smtClean="0">
              <a:latin typeface="Times New Roman"/>
              <a:cs typeface="Times New Roman"/>
            </a:rPr>
            <a:t>£/semana)</a:t>
          </a:r>
          <a:endParaRPr lang="es-ES" dirty="0" smtClean="0"/>
        </a:p>
        <a:p>
          <a:r>
            <a:rPr lang="es-ES" dirty="0" smtClean="0"/>
            <a:t>Winter Fuel Payment (100-300 </a:t>
          </a:r>
          <a:r>
            <a:rPr lang="es-ES" dirty="0" smtClean="0">
              <a:latin typeface="Times New Roman"/>
              <a:cs typeface="Times New Roman"/>
            </a:rPr>
            <a:t>£) </a:t>
          </a:r>
          <a:r>
            <a:rPr lang="es-ES" dirty="0" smtClean="0"/>
            <a:t>(GB)</a:t>
          </a:r>
          <a:endParaRPr lang="es-ES" dirty="0"/>
        </a:p>
      </dgm:t>
    </dgm:pt>
    <dgm:pt modelId="{21A3D389-AEAA-4983-9D4B-D531C8797A14}" type="parTrans" cxnId="{0B242BAF-EBF8-4A97-8EA6-BB5EA0485E82}">
      <dgm:prSet/>
      <dgm:spPr/>
      <dgm:t>
        <a:bodyPr/>
        <a:lstStyle/>
        <a:p>
          <a:endParaRPr lang="es-ES"/>
        </a:p>
      </dgm:t>
    </dgm:pt>
    <dgm:pt modelId="{F4B470E2-A5B5-4948-952B-FAC63990A785}" type="sibTrans" cxnId="{0B242BAF-EBF8-4A97-8EA6-BB5EA0485E82}">
      <dgm:prSet/>
      <dgm:spPr/>
      <dgm:t>
        <a:bodyPr/>
        <a:lstStyle/>
        <a:p>
          <a:endParaRPr lang="es-ES"/>
        </a:p>
      </dgm:t>
    </dgm:pt>
    <dgm:pt modelId="{65E4C0D6-9AB7-435A-BB83-12D8C83F7B42}">
      <dgm:prSet phldrT="[Text]" custT="1"/>
      <dgm:spPr/>
      <dgm:t>
        <a:bodyPr/>
        <a:lstStyle/>
        <a:p>
          <a:r>
            <a:rPr lang="es-ES" sz="1200" dirty="0" smtClean="0"/>
            <a:t>Cierta cantidad de Energía gratis: 100 Kwh/hogar + 100 Kwh/persona (Flandes) para todos los consumidores</a:t>
          </a:r>
          <a:endParaRPr lang="es-ES" sz="1200" dirty="0"/>
        </a:p>
      </dgm:t>
    </dgm:pt>
    <dgm:pt modelId="{D579C44C-74D2-48F7-837A-EDF7119B1DAF}" type="parTrans" cxnId="{1A3360A1-58E3-4F98-B920-90C3B4CAB0A7}">
      <dgm:prSet/>
      <dgm:spPr/>
      <dgm:t>
        <a:bodyPr/>
        <a:lstStyle/>
        <a:p>
          <a:endParaRPr lang="es-ES"/>
        </a:p>
      </dgm:t>
    </dgm:pt>
    <dgm:pt modelId="{3E852A4E-9520-496B-A2F5-5817A0D977C8}" type="sibTrans" cxnId="{1A3360A1-58E3-4F98-B920-90C3B4CAB0A7}">
      <dgm:prSet/>
      <dgm:spPr/>
      <dgm:t>
        <a:bodyPr/>
        <a:lstStyle/>
        <a:p>
          <a:endParaRPr lang="es-ES"/>
        </a:p>
      </dgm:t>
    </dgm:pt>
    <dgm:pt modelId="{6B69E3D7-CD4B-45B2-94EA-C366640C1043}">
      <dgm:prSet phldrT="[Text]"/>
      <dgm:spPr/>
      <dgm:t>
        <a:bodyPr/>
        <a:lstStyle/>
        <a:p>
          <a:r>
            <a:rPr lang="es-ES" dirty="0" smtClean="0"/>
            <a:t>Facilidades al pago</a:t>
          </a:r>
          <a:endParaRPr lang="es-ES" dirty="0"/>
        </a:p>
      </dgm:t>
    </dgm:pt>
    <dgm:pt modelId="{AC2F94CB-EB18-4297-9527-4B827D1812D5}" type="parTrans" cxnId="{92DBD133-E794-4090-A828-89DFE1DA8E16}">
      <dgm:prSet/>
      <dgm:spPr/>
      <dgm:t>
        <a:bodyPr/>
        <a:lstStyle/>
        <a:p>
          <a:endParaRPr lang="es-ES"/>
        </a:p>
      </dgm:t>
    </dgm:pt>
    <dgm:pt modelId="{2CC61265-88E1-482B-9DAA-A244309076BD}" type="sibTrans" cxnId="{92DBD133-E794-4090-A828-89DFE1DA8E16}">
      <dgm:prSet/>
      <dgm:spPr/>
      <dgm:t>
        <a:bodyPr/>
        <a:lstStyle/>
        <a:p>
          <a:endParaRPr lang="es-ES"/>
        </a:p>
      </dgm:t>
    </dgm:pt>
    <dgm:pt modelId="{92BAFA82-FA73-4376-8F5D-489458D4B2D3}">
      <dgm:prSet phldrT="[Text]" custT="1"/>
      <dgm:spPr/>
      <dgm:t>
        <a:bodyPr/>
        <a:lstStyle/>
        <a:p>
          <a:r>
            <a:rPr lang="es-ES" sz="1200" dirty="0" smtClean="0"/>
            <a:t>Obligación en su licencia de actividad de ofrecer un rango de métodos de pago considerando capacidad del consumidor (GB)</a:t>
          </a:r>
          <a:endParaRPr lang="es-ES" sz="1200" dirty="0"/>
        </a:p>
      </dgm:t>
    </dgm:pt>
    <dgm:pt modelId="{67EB4ACB-FF55-4AFA-8874-8AD8D9DDAA39}" type="parTrans" cxnId="{13CDDA4E-5602-41A9-93CD-F6D5C47928D4}">
      <dgm:prSet/>
      <dgm:spPr/>
      <dgm:t>
        <a:bodyPr/>
        <a:lstStyle/>
        <a:p>
          <a:endParaRPr lang="es-ES"/>
        </a:p>
      </dgm:t>
    </dgm:pt>
    <dgm:pt modelId="{BEADDC1A-25B8-4157-BF7C-93B7877B13D4}" type="sibTrans" cxnId="{13CDDA4E-5602-41A9-93CD-F6D5C47928D4}">
      <dgm:prSet/>
      <dgm:spPr/>
      <dgm:t>
        <a:bodyPr/>
        <a:lstStyle/>
        <a:p>
          <a:endParaRPr lang="es-ES"/>
        </a:p>
      </dgm:t>
    </dgm:pt>
    <dgm:pt modelId="{A37BFE37-A24B-4E0E-941C-29A43847BE73}">
      <dgm:prSet phldrT="[Text]" custT="1"/>
      <dgm:spPr/>
      <dgm:t>
        <a:bodyPr/>
        <a:lstStyle/>
        <a:p>
          <a:r>
            <a:rPr lang="es-ES" sz="1200" dirty="0" smtClean="0"/>
            <a:t>40 días de plazo para pago factura</a:t>
          </a:r>
        </a:p>
        <a:p>
          <a:r>
            <a:rPr lang="es-ES" sz="1200" dirty="0" smtClean="0"/>
            <a:t>Posibilidad acogerse a pagos parciales</a:t>
          </a:r>
        </a:p>
        <a:p>
          <a:r>
            <a:rPr lang="es-ES" sz="1200" dirty="0" smtClean="0"/>
            <a:t>Pagos a Interés cero (GR)</a:t>
          </a:r>
          <a:endParaRPr lang="es-ES" sz="1200" dirty="0"/>
        </a:p>
      </dgm:t>
    </dgm:pt>
    <dgm:pt modelId="{CCA7B068-1B09-41AA-A74C-322F1A7F47F2}" type="parTrans" cxnId="{977BC018-E5C6-48C4-BCCB-7E6A910AF410}">
      <dgm:prSet/>
      <dgm:spPr/>
      <dgm:t>
        <a:bodyPr/>
        <a:lstStyle/>
        <a:p>
          <a:endParaRPr lang="es-ES"/>
        </a:p>
      </dgm:t>
    </dgm:pt>
    <dgm:pt modelId="{713CD140-A988-4107-AD2A-D058EB7ABD65}" type="sibTrans" cxnId="{977BC018-E5C6-48C4-BCCB-7E6A910AF410}">
      <dgm:prSet/>
      <dgm:spPr/>
      <dgm:t>
        <a:bodyPr/>
        <a:lstStyle/>
        <a:p>
          <a:endParaRPr lang="es-ES"/>
        </a:p>
      </dgm:t>
    </dgm:pt>
    <dgm:pt modelId="{950671BD-69FC-4D97-B7A3-1D97ECBEE554}">
      <dgm:prSet phldrT="[Text]" custT="1"/>
      <dgm:spPr/>
      <dgm:t>
        <a:bodyPr/>
        <a:lstStyle/>
        <a:p>
          <a:r>
            <a:rPr lang="es-ES" sz="1400" dirty="0" smtClean="0"/>
            <a:t>Características del consumidor (ES)</a:t>
          </a:r>
          <a:endParaRPr lang="es-ES" sz="1400" dirty="0"/>
        </a:p>
      </dgm:t>
    </dgm:pt>
    <dgm:pt modelId="{E909CAE9-3C44-40EA-8D2F-8F72C57AD8B2}" type="parTrans" cxnId="{59A39357-04FD-4744-9DC0-A090553E10D6}">
      <dgm:prSet/>
      <dgm:spPr/>
      <dgm:t>
        <a:bodyPr/>
        <a:lstStyle/>
        <a:p>
          <a:endParaRPr lang="es-ES"/>
        </a:p>
      </dgm:t>
    </dgm:pt>
    <dgm:pt modelId="{0DA6E577-7702-43EA-B03D-FCE7B15E7773}" type="sibTrans" cxnId="{59A39357-04FD-4744-9DC0-A090553E10D6}">
      <dgm:prSet/>
      <dgm:spPr/>
      <dgm:t>
        <a:bodyPr/>
        <a:lstStyle/>
        <a:p>
          <a:endParaRPr lang="es-ES"/>
        </a:p>
      </dgm:t>
    </dgm:pt>
    <dgm:pt modelId="{8588FAB4-0B53-4249-B952-FFC454F581CF}">
      <dgm:prSet phldrT="[Text]" custT="1"/>
      <dgm:spPr/>
      <dgm:t>
        <a:bodyPr/>
        <a:lstStyle/>
        <a:p>
          <a:r>
            <a:rPr lang="es-ES" sz="1200" baseline="0" dirty="0" smtClean="0"/>
            <a:t>Bono  por bajos ingresos/familia numerosa con bajos ingresos</a:t>
          </a:r>
        </a:p>
        <a:p>
          <a:r>
            <a:rPr lang="es-ES" sz="1200" baseline="0" dirty="0" smtClean="0"/>
            <a:t>Bono por condiciones de salud graves (IT)</a:t>
          </a:r>
          <a:endParaRPr lang="es-ES" sz="1200" dirty="0"/>
        </a:p>
      </dgm:t>
    </dgm:pt>
    <dgm:pt modelId="{07CEA647-83AB-4965-A8CB-94E5EBFC6DC3}" type="parTrans" cxnId="{0262E923-EF84-4B1B-9D28-F3B9075D2943}">
      <dgm:prSet/>
      <dgm:spPr/>
      <dgm:t>
        <a:bodyPr/>
        <a:lstStyle/>
        <a:p>
          <a:endParaRPr lang="es-ES"/>
        </a:p>
      </dgm:t>
    </dgm:pt>
    <dgm:pt modelId="{FC1227AA-4F87-4DC9-899B-C8C2DE1B0170}" type="sibTrans" cxnId="{0262E923-EF84-4B1B-9D28-F3B9075D2943}">
      <dgm:prSet/>
      <dgm:spPr/>
      <dgm:t>
        <a:bodyPr/>
        <a:lstStyle/>
        <a:p>
          <a:endParaRPr lang="es-ES"/>
        </a:p>
      </dgm:t>
    </dgm:pt>
    <dgm:pt modelId="{D8CBB3C7-CBAD-43B3-9987-C484B18A1C4E}">
      <dgm:prSet phldrT="[Text]" custT="1"/>
      <dgm:spPr/>
      <dgm:t>
        <a:bodyPr/>
        <a:lstStyle/>
        <a:p>
          <a:r>
            <a:rPr lang="es-ES" sz="1200" dirty="0" smtClean="0"/>
            <a:t>Fondo de Asistencia Eléctrica de Caritas (financiado por VERBUND): Evitar desconexiones y evitar costes de reconexión (AT)</a:t>
          </a:r>
          <a:endParaRPr lang="es-ES" sz="1200" dirty="0"/>
        </a:p>
      </dgm:t>
    </dgm:pt>
    <dgm:pt modelId="{A184244A-3A7F-4BC5-AED8-7EC894640DA4}" type="parTrans" cxnId="{38010DAA-F2BD-45ED-9404-0FDF534D434B}">
      <dgm:prSet/>
      <dgm:spPr/>
      <dgm:t>
        <a:bodyPr/>
        <a:lstStyle/>
        <a:p>
          <a:endParaRPr lang="es-ES"/>
        </a:p>
      </dgm:t>
    </dgm:pt>
    <dgm:pt modelId="{164DC7F9-A84C-473F-B531-FA6AF795AB27}" type="sibTrans" cxnId="{38010DAA-F2BD-45ED-9404-0FDF534D434B}">
      <dgm:prSet/>
      <dgm:spPr/>
      <dgm:t>
        <a:bodyPr/>
        <a:lstStyle/>
        <a:p>
          <a:endParaRPr lang="es-ES"/>
        </a:p>
      </dgm:t>
    </dgm:pt>
    <dgm:pt modelId="{C99F1E58-9879-4B5C-A49B-CF0C83F9F38F}" type="pres">
      <dgm:prSet presAssocID="{B1902224-AE5C-4BF4-B01E-FE6E3F0D958B}" presName="theList" presStyleCnt="0">
        <dgm:presLayoutVars>
          <dgm:dir/>
          <dgm:animLvl val="lvl"/>
          <dgm:resizeHandles val="exact"/>
        </dgm:presLayoutVars>
      </dgm:prSet>
      <dgm:spPr/>
      <dgm:t>
        <a:bodyPr/>
        <a:lstStyle/>
        <a:p>
          <a:endParaRPr lang="es-ES"/>
        </a:p>
      </dgm:t>
    </dgm:pt>
    <dgm:pt modelId="{6BBABEF6-AC41-47CB-B10C-5E85162A4165}" type="pres">
      <dgm:prSet presAssocID="{1535500C-7A8C-45CC-901E-7922A3C8B381}" presName="compNode" presStyleCnt="0"/>
      <dgm:spPr/>
    </dgm:pt>
    <dgm:pt modelId="{64CE8DFC-3068-4952-AEC9-03DD327EEAD4}" type="pres">
      <dgm:prSet presAssocID="{1535500C-7A8C-45CC-901E-7922A3C8B381}" presName="aNode" presStyleLbl="bgShp" presStyleIdx="0" presStyleCnt="3"/>
      <dgm:spPr/>
      <dgm:t>
        <a:bodyPr/>
        <a:lstStyle/>
        <a:p>
          <a:endParaRPr lang="es-ES"/>
        </a:p>
      </dgm:t>
    </dgm:pt>
    <dgm:pt modelId="{16ECF352-6483-4FCF-B101-CFC22551685F}" type="pres">
      <dgm:prSet presAssocID="{1535500C-7A8C-45CC-901E-7922A3C8B381}" presName="textNode" presStyleLbl="bgShp" presStyleIdx="0" presStyleCnt="3"/>
      <dgm:spPr/>
      <dgm:t>
        <a:bodyPr/>
        <a:lstStyle/>
        <a:p>
          <a:endParaRPr lang="es-ES"/>
        </a:p>
      </dgm:t>
    </dgm:pt>
    <dgm:pt modelId="{4DD42BAA-308F-4342-BB3D-9E4D0B6E7394}" type="pres">
      <dgm:prSet presAssocID="{1535500C-7A8C-45CC-901E-7922A3C8B381}" presName="compChildNode" presStyleCnt="0"/>
      <dgm:spPr/>
    </dgm:pt>
    <dgm:pt modelId="{1328209C-8504-40DF-BC01-EC324DD4F156}" type="pres">
      <dgm:prSet presAssocID="{1535500C-7A8C-45CC-901E-7922A3C8B381}" presName="theInnerList" presStyleCnt="0"/>
      <dgm:spPr/>
    </dgm:pt>
    <dgm:pt modelId="{BF45DC19-FDEF-492B-8FAB-A8680C2D6A36}" type="pres">
      <dgm:prSet presAssocID="{88D0624B-C102-44B0-A860-CB6047B36B0A}" presName="childNode" presStyleLbl="node1" presStyleIdx="0" presStyleCnt="9" custScaleY="217203" custLinFactY="-44551" custLinFactNeighborX="-1999" custLinFactNeighborY="-100000">
        <dgm:presLayoutVars>
          <dgm:bulletEnabled val="1"/>
        </dgm:presLayoutVars>
      </dgm:prSet>
      <dgm:spPr/>
      <dgm:t>
        <a:bodyPr/>
        <a:lstStyle/>
        <a:p>
          <a:endParaRPr lang="es-ES"/>
        </a:p>
      </dgm:t>
    </dgm:pt>
    <dgm:pt modelId="{13677462-CA57-48DF-95EE-DCF84A80ACD1}" type="pres">
      <dgm:prSet presAssocID="{88D0624B-C102-44B0-A860-CB6047B36B0A}" presName="aSpace2" presStyleCnt="0"/>
      <dgm:spPr/>
    </dgm:pt>
    <dgm:pt modelId="{722D70D7-73EF-4FC0-8D59-05BE9F19C5B6}" type="pres">
      <dgm:prSet presAssocID="{3491DFA1-B282-4D0B-8463-70EB1BDABB01}" presName="childNode" presStyleLbl="node1" presStyleIdx="1" presStyleCnt="9" custScaleY="256740" custLinFactY="-28343" custLinFactNeighborX="-1999" custLinFactNeighborY="-100000">
        <dgm:presLayoutVars>
          <dgm:bulletEnabled val="1"/>
        </dgm:presLayoutVars>
      </dgm:prSet>
      <dgm:spPr/>
      <dgm:t>
        <a:bodyPr/>
        <a:lstStyle/>
        <a:p>
          <a:endParaRPr lang="es-ES"/>
        </a:p>
      </dgm:t>
    </dgm:pt>
    <dgm:pt modelId="{E8E6917B-9257-424C-8200-5A33D285D4FA}" type="pres">
      <dgm:prSet presAssocID="{3491DFA1-B282-4D0B-8463-70EB1BDABB01}" presName="aSpace2" presStyleCnt="0"/>
      <dgm:spPr/>
    </dgm:pt>
    <dgm:pt modelId="{F8563ADD-8FEE-4887-A103-8279C49954D1}" type="pres">
      <dgm:prSet presAssocID="{950671BD-69FC-4D97-B7A3-1D97ECBEE554}" presName="childNode" presStyleLbl="node1" presStyleIdx="2" presStyleCnt="9" custLinFactY="-4951" custLinFactNeighborX="-1999" custLinFactNeighborY="-100000">
        <dgm:presLayoutVars>
          <dgm:bulletEnabled val="1"/>
        </dgm:presLayoutVars>
      </dgm:prSet>
      <dgm:spPr/>
      <dgm:t>
        <a:bodyPr/>
        <a:lstStyle/>
        <a:p>
          <a:endParaRPr lang="es-ES"/>
        </a:p>
      </dgm:t>
    </dgm:pt>
    <dgm:pt modelId="{81A483EF-D6E0-4C6B-93AD-9DB079669E1B}" type="pres">
      <dgm:prSet presAssocID="{1535500C-7A8C-45CC-901E-7922A3C8B381}" presName="aSpace" presStyleCnt="0"/>
      <dgm:spPr/>
    </dgm:pt>
    <dgm:pt modelId="{E1AA61BA-EEC9-458C-8942-A6A8D1534CA0}" type="pres">
      <dgm:prSet presAssocID="{9E0D7B95-C66E-413F-A41E-30983935DBEC}" presName="compNode" presStyleCnt="0"/>
      <dgm:spPr/>
    </dgm:pt>
    <dgm:pt modelId="{4656DC36-1385-48B2-B2FA-5420CB1B2224}" type="pres">
      <dgm:prSet presAssocID="{9E0D7B95-C66E-413F-A41E-30983935DBEC}" presName="aNode" presStyleLbl="bgShp" presStyleIdx="1" presStyleCnt="3"/>
      <dgm:spPr/>
      <dgm:t>
        <a:bodyPr/>
        <a:lstStyle/>
        <a:p>
          <a:endParaRPr lang="es-ES"/>
        </a:p>
      </dgm:t>
    </dgm:pt>
    <dgm:pt modelId="{EE3D2ADA-B4CC-4525-8E7F-4FEB553462AA}" type="pres">
      <dgm:prSet presAssocID="{9E0D7B95-C66E-413F-A41E-30983935DBEC}" presName="textNode" presStyleLbl="bgShp" presStyleIdx="1" presStyleCnt="3"/>
      <dgm:spPr/>
      <dgm:t>
        <a:bodyPr/>
        <a:lstStyle/>
        <a:p>
          <a:endParaRPr lang="es-ES"/>
        </a:p>
      </dgm:t>
    </dgm:pt>
    <dgm:pt modelId="{2B362436-42DF-49F1-8EB9-1EAD9407E064}" type="pres">
      <dgm:prSet presAssocID="{9E0D7B95-C66E-413F-A41E-30983935DBEC}" presName="compChildNode" presStyleCnt="0"/>
      <dgm:spPr/>
    </dgm:pt>
    <dgm:pt modelId="{7DD931E2-7C23-427C-BD4A-808202F05BB5}" type="pres">
      <dgm:prSet presAssocID="{9E0D7B95-C66E-413F-A41E-30983935DBEC}" presName="theInnerList" presStyleCnt="0"/>
      <dgm:spPr/>
    </dgm:pt>
    <dgm:pt modelId="{43CCAE05-C65E-4AE3-89C1-07447E143D1F}" type="pres">
      <dgm:prSet presAssocID="{8779EF97-5C2A-4617-8F4E-B404740442F9}" presName="childNode" presStyleLbl="node1" presStyleIdx="3" presStyleCnt="9" custScaleY="148677" custLinFactY="-30432" custLinFactNeighborX="769" custLinFactNeighborY="-100000">
        <dgm:presLayoutVars>
          <dgm:bulletEnabled val="1"/>
        </dgm:presLayoutVars>
      </dgm:prSet>
      <dgm:spPr/>
      <dgm:t>
        <a:bodyPr/>
        <a:lstStyle/>
        <a:p>
          <a:endParaRPr lang="es-ES"/>
        </a:p>
      </dgm:t>
    </dgm:pt>
    <dgm:pt modelId="{4E2E395C-8706-48A5-AAFB-22DBA61FB159}" type="pres">
      <dgm:prSet presAssocID="{8779EF97-5C2A-4617-8F4E-B404740442F9}" presName="aSpace2" presStyleCnt="0"/>
      <dgm:spPr/>
    </dgm:pt>
    <dgm:pt modelId="{FE63516F-81D6-4802-BAC8-6F286C9F02DF}" type="pres">
      <dgm:prSet presAssocID="{65E4C0D6-9AB7-435A-BB83-12D8C83F7B42}" presName="childNode" presStyleLbl="node1" presStyleIdx="4" presStyleCnt="9" custScaleY="130889" custLinFactNeighborX="769" custLinFactNeighborY="-45046">
        <dgm:presLayoutVars>
          <dgm:bulletEnabled val="1"/>
        </dgm:presLayoutVars>
      </dgm:prSet>
      <dgm:spPr/>
      <dgm:t>
        <a:bodyPr/>
        <a:lstStyle/>
        <a:p>
          <a:endParaRPr lang="es-ES"/>
        </a:p>
      </dgm:t>
    </dgm:pt>
    <dgm:pt modelId="{B18BE154-93F5-4DC9-BBC9-CDED9E37427D}" type="pres">
      <dgm:prSet presAssocID="{65E4C0D6-9AB7-435A-BB83-12D8C83F7B42}" presName="aSpace2" presStyleCnt="0"/>
      <dgm:spPr/>
    </dgm:pt>
    <dgm:pt modelId="{5FE60327-092E-44B3-91B3-D99C20D2D0AB}" type="pres">
      <dgm:prSet presAssocID="{8588FAB4-0B53-4249-B952-FFC454F581CF}" presName="childNode" presStyleLbl="node1" presStyleIdx="5" presStyleCnt="9" custScaleY="184044" custLinFactY="3917" custLinFactNeighborX="769" custLinFactNeighborY="100000">
        <dgm:presLayoutVars>
          <dgm:bulletEnabled val="1"/>
        </dgm:presLayoutVars>
      </dgm:prSet>
      <dgm:spPr/>
      <dgm:t>
        <a:bodyPr/>
        <a:lstStyle/>
        <a:p>
          <a:endParaRPr lang="es-ES"/>
        </a:p>
      </dgm:t>
    </dgm:pt>
    <dgm:pt modelId="{94C2E20E-9211-4FCC-9B4C-5B6D47A2407C}" type="pres">
      <dgm:prSet presAssocID="{9E0D7B95-C66E-413F-A41E-30983935DBEC}" presName="aSpace" presStyleCnt="0"/>
      <dgm:spPr/>
    </dgm:pt>
    <dgm:pt modelId="{0AB66717-E0ED-45C8-B0E0-1165CF6CF093}" type="pres">
      <dgm:prSet presAssocID="{6B69E3D7-CD4B-45B2-94EA-C366640C1043}" presName="compNode" presStyleCnt="0"/>
      <dgm:spPr/>
    </dgm:pt>
    <dgm:pt modelId="{B05DB070-0556-43BD-8407-8D45E07BB8F2}" type="pres">
      <dgm:prSet presAssocID="{6B69E3D7-CD4B-45B2-94EA-C366640C1043}" presName="aNode" presStyleLbl="bgShp" presStyleIdx="2" presStyleCnt="3"/>
      <dgm:spPr/>
      <dgm:t>
        <a:bodyPr/>
        <a:lstStyle/>
        <a:p>
          <a:endParaRPr lang="es-ES"/>
        </a:p>
      </dgm:t>
    </dgm:pt>
    <dgm:pt modelId="{0990A02A-2266-4AC7-B31B-33A599E6DEA9}" type="pres">
      <dgm:prSet presAssocID="{6B69E3D7-CD4B-45B2-94EA-C366640C1043}" presName="textNode" presStyleLbl="bgShp" presStyleIdx="2" presStyleCnt="3"/>
      <dgm:spPr/>
      <dgm:t>
        <a:bodyPr/>
        <a:lstStyle/>
        <a:p>
          <a:endParaRPr lang="es-ES"/>
        </a:p>
      </dgm:t>
    </dgm:pt>
    <dgm:pt modelId="{61CA6A50-07B9-4F09-AF03-78AD86E46A4B}" type="pres">
      <dgm:prSet presAssocID="{6B69E3D7-CD4B-45B2-94EA-C366640C1043}" presName="compChildNode" presStyleCnt="0"/>
      <dgm:spPr/>
    </dgm:pt>
    <dgm:pt modelId="{A9C9C141-3F1B-4CC1-893A-D2934CE0F406}" type="pres">
      <dgm:prSet presAssocID="{6B69E3D7-CD4B-45B2-94EA-C366640C1043}" presName="theInnerList" presStyleCnt="0"/>
      <dgm:spPr/>
    </dgm:pt>
    <dgm:pt modelId="{473F0127-0BC5-448C-BFDF-80D09AE453F7}" type="pres">
      <dgm:prSet presAssocID="{92BAFA82-FA73-4376-8F5D-489458D4B2D3}" presName="childNode" presStyleLbl="node1" presStyleIdx="6" presStyleCnt="9" custScaleY="128441" custLinFactY="-30127" custLinFactNeighborX="21" custLinFactNeighborY="-100000">
        <dgm:presLayoutVars>
          <dgm:bulletEnabled val="1"/>
        </dgm:presLayoutVars>
      </dgm:prSet>
      <dgm:spPr/>
      <dgm:t>
        <a:bodyPr/>
        <a:lstStyle/>
        <a:p>
          <a:endParaRPr lang="es-ES"/>
        </a:p>
      </dgm:t>
    </dgm:pt>
    <dgm:pt modelId="{F6BCFE5E-AA2C-4CA5-AE69-FFF6D8865F73}" type="pres">
      <dgm:prSet presAssocID="{92BAFA82-FA73-4376-8F5D-489458D4B2D3}" presName="aSpace2" presStyleCnt="0"/>
      <dgm:spPr/>
    </dgm:pt>
    <dgm:pt modelId="{C4333FE1-AA3C-4E70-A275-E91A9ECF9E44}" type="pres">
      <dgm:prSet presAssocID="{A37BFE37-A24B-4E0E-941C-29A43847BE73}" presName="childNode" presStyleLbl="node1" presStyleIdx="7" presStyleCnt="9" custScaleY="143398" custLinFactY="-4282" custLinFactNeighborX="21" custLinFactNeighborY="-100000">
        <dgm:presLayoutVars>
          <dgm:bulletEnabled val="1"/>
        </dgm:presLayoutVars>
      </dgm:prSet>
      <dgm:spPr/>
      <dgm:t>
        <a:bodyPr/>
        <a:lstStyle/>
        <a:p>
          <a:endParaRPr lang="es-ES"/>
        </a:p>
      </dgm:t>
    </dgm:pt>
    <dgm:pt modelId="{08F22901-B826-48F5-AA03-369BA137EEEF}" type="pres">
      <dgm:prSet presAssocID="{A37BFE37-A24B-4E0E-941C-29A43847BE73}" presName="aSpace2" presStyleCnt="0"/>
      <dgm:spPr/>
    </dgm:pt>
    <dgm:pt modelId="{54164C27-FF92-4C3C-B45D-0DF2642166C4}" type="pres">
      <dgm:prSet presAssocID="{D8CBB3C7-CBAD-43B3-9987-C484B18A1C4E}" presName="childNode" presStyleLbl="node1" presStyleIdx="8" presStyleCnt="9" custScaleY="145868" custLinFactY="4665" custLinFactNeighborX="21" custLinFactNeighborY="100000">
        <dgm:presLayoutVars>
          <dgm:bulletEnabled val="1"/>
        </dgm:presLayoutVars>
      </dgm:prSet>
      <dgm:spPr/>
      <dgm:t>
        <a:bodyPr/>
        <a:lstStyle/>
        <a:p>
          <a:endParaRPr lang="es-ES"/>
        </a:p>
      </dgm:t>
    </dgm:pt>
  </dgm:ptLst>
  <dgm:cxnLst>
    <dgm:cxn modelId="{B3A8A023-BA66-4DCC-87A1-DF653A9809A3}" type="presOf" srcId="{A37BFE37-A24B-4E0E-941C-29A43847BE73}" destId="{C4333FE1-AA3C-4E70-A275-E91A9ECF9E44}" srcOrd="0" destOrd="0" presId="urn:microsoft.com/office/officeart/2005/8/layout/lProcess2"/>
    <dgm:cxn modelId="{8AAE0C57-5043-44B8-8955-5B3F48FC59A6}" type="presOf" srcId="{950671BD-69FC-4D97-B7A3-1D97ECBEE554}" destId="{F8563ADD-8FEE-4887-A103-8279C49954D1}" srcOrd="0" destOrd="0" presId="urn:microsoft.com/office/officeart/2005/8/layout/lProcess2"/>
    <dgm:cxn modelId="{92DBD133-E794-4090-A828-89DFE1DA8E16}" srcId="{B1902224-AE5C-4BF4-B01E-FE6E3F0D958B}" destId="{6B69E3D7-CD4B-45B2-94EA-C366640C1043}" srcOrd="2" destOrd="0" parTransId="{AC2F94CB-EB18-4297-9527-4B827D1812D5}" sibTransId="{2CC61265-88E1-482B-9DAA-A244309076BD}"/>
    <dgm:cxn modelId="{FCD89317-9252-4C9B-B1EF-F6C5AF49FF5F}" type="presOf" srcId="{6B69E3D7-CD4B-45B2-94EA-C366640C1043}" destId="{0990A02A-2266-4AC7-B31B-33A599E6DEA9}" srcOrd="1" destOrd="0" presId="urn:microsoft.com/office/officeart/2005/8/layout/lProcess2"/>
    <dgm:cxn modelId="{0B242BAF-EBF8-4A97-8EA6-BB5EA0485E82}" srcId="{9E0D7B95-C66E-413F-A41E-30983935DBEC}" destId="{8779EF97-5C2A-4617-8F4E-B404740442F9}" srcOrd="0" destOrd="0" parTransId="{21A3D389-AEAA-4983-9D4B-D531C8797A14}" sibTransId="{F4B470E2-A5B5-4948-952B-FAC63990A785}"/>
    <dgm:cxn modelId="{0262E923-EF84-4B1B-9D28-F3B9075D2943}" srcId="{9E0D7B95-C66E-413F-A41E-30983935DBEC}" destId="{8588FAB4-0B53-4249-B952-FFC454F581CF}" srcOrd="2" destOrd="0" parTransId="{07CEA647-83AB-4965-A8CB-94E5EBFC6DC3}" sibTransId="{FC1227AA-4F87-4DC9-899B-C8C2DE1B0170}"/>
    <dgm:cxn modelId="{D191ACE2-DAF8-4224-BF88-6507F55B6CD5}" type="presOf" srcId="{9E0D7B95-C66E-413F-A41E-30983935DBEC}" destId="{4656DC36-1385-48B2-B2FA-5420CB1B2224}" srcOrd="0" destOrd="0" presId="urn:microsoft.com/office/officeart/2005/8/layout/lProcess2"/>
    <dgm:cxn modelId="{59A39357-04FD-4744-9DC0-A090553E10D6}" srcId="{1535500C-7A8C-45CC-901E-7922A3C8B381}" destId="{950671BD-69FC-4D97-B7A3-1D97ECBEE554}" srcOrd="2" destOrd="0" parTransId="{E909CAE9-3C44-40EA-8D2F-8F72C57AD8B2}" sibTransId="{0DA6E577-7702-43EA-B03D-FCE7B15E7773}"/>
    <dgm:cxn modelId="{23E5B1E9-B866-4F40-9C62-245D0F43F554}" srcId="{B1902224-AE5C-4BF4-B01E-FE6E3F0D958B}" destId="{9E0D7B95-C66E-413F-A41E-30983935DBEC}" srcOrd="1" destOrd="0" parTransId="{16672970-B5E5-4ED6-ADFD-885FD4A4E48F}" sibTransId="{CD258A7C-2DF5-45EE-9DEF-3F9D2394E9BC}"/>
    <dgm:cxn modelId="{6173EFB5-2D7E-48CB-A99B-D8C76692A8E6}" type="presOf" srcId="{65E4C0D6-9AB7-435A-BB83-12D8C83F7B42}" destId="{FE63516F-81D6-4802-BAC8-6F286C9F02DF}" srcOrd="0" destOrd="0" presId="urn:microsoft.com/office/officeart/2005/8/layout/lProcess2"/>
    <dgm:cxn modelId="{38010DAA-F2BD-45ED-9404-0FDF534D434B}" srcId="{6B69E3D7-CD4B-45B2-94EA-C366640C1043}" destId="{D8CBB3C7-CBAD-43B3-9987-C484B18A1C4E}" srcOrd="2" destOrd="0" parTransId="{A184244A-3A7F-4BC5-AED8-7EC894640DA4}" sibTransId="{164DC7F9-A84C-473F-B531-FA6AF795AB27}"/>
    <dgm:cxn modelId="{906FEC4E-2301-419D-BA86-663F0F607440}" type="presOf" srcId="{B1902224-AE5C-4BF4-B01E-FE6E3F0D958B}" destId="{C99F1E58-9879-4B5C-A49B-CF0C83F9F38F}" srcOrd="0" destOrd="0" presId="urn:microsoft.com/office/officeart/2005/8/layout/lProcess2"/>
    <dgm:cxn modelId="{C0827FB2-0BA0-481C-8D51-017F4F99DAEC}" type="presOf" srcId="{3491DFA1-B282-4D0B-8463-70EB1BDABB01}" destId="{722D70D7-73EF-4FC0-8D59-05BE9F19C5B6}" srcOrd="0" destOrd="0" presId="urn:microsoft.com/office/officeart/2005/8/layout/lProcess2"/>
    <dgm:cxn modelId="{13CDDA4E-5602-41A9-93CD-F6D5C47928D4}" srcId="{6B69E3D7-CD4B-45B2-94EA-C366640C1043}" destId="{92BAFA82-FA73-4376-8F5D-489458D4B2D3}" srcOrd="0" destOrd="0" parTransId="{67EB4ACB-FF55-4AFA-8874-8AD8D9DDAA39}" sibTransId="{BEADDC1A-25B8-4157-BF7C-93B7877B13D4}"/>
    <dgm:cxn modelId="{1BA8708C-52C4-4570-A88B-73FF5F63DB0F}" srcId="{1535500C-7A8C-45CC-901E-7922A3C8B381}" destId="{3491DFA1-B282-4D0B-8463-70EB1BDABB01}" srcOrd="1" destOrd="0" parTransId="{B828095C-52C3-4252-9127-A745DDD6EF77}" sibTransId="{7DF8356C-EE84-421C-A402-FACD037A48B1}"/>
    <dgm:cxn modelId="{48CB5AE5-620A-4679-BDDA-8A4076588B28}" type="presOf" srcId="{8779EF97-5C2A-4617-8F4E-B404740442F9}" destId="{43CCAE05-C65E-4AE3-89C1-07447E143D1F}" srcOrd="0" destOrd="0" presId="urn:microsoft.com/office/officeart/2005/8/layout/lProcess2"/>
    <dgm:cxn modelId="{1A3360A1-58E3-4F98-B920-90C3B4CAB0A7}" srcId="{9E0D7B95-C66E-413F-A41E-30983935DBEC}" destId="{65E4C0D6-9AB7-435A-BB83-12D8C83F7B42}" srcOrd="1" destOrd="0" parTransId="{D579C44C-74D2-48F7-837A-EDF7119B1DAF}" sibTransId="{3E852A4E-9520-496B-A2F5-5817A0D977C8}"/>
    <dgm:cxn modelId="{76212424-1944-4709-B0C5-897E39AB5432}" srcId="{1535500C-7A8C-45CC-901E-7922A3C8B381}" destId="{88D0624B-C102-44B0-A860-CB6047B36B0A}" srcOrd="0" destOrd="0" parTransId="{2F1B7BC9-7981-41CB-A2B5-6417C0521AC1}" sibTransId="{A291C99C-9980-49B8-A698-A20FC24BEB05}"/>
    <dgm:cxn modelId="{7F43494B-D35E-48E2-A4B7-4431F0FEF0AF}" type="presOf" srcId="{D8CBB3C7-CBAD-43B3-9987-C484B18A1C4E}" destId="{54164C27-FF92-4C3C-B45D-0DF2642166C4}" srcOrd="0" destOrd="0" presId="urn:microsoft.com/office/officeart/2005/8/layout/lProcess2"/>
    <dgm:cxn modelId="{048498E2-24A6-48D1-96B7-864082BE0BF9}" type="presOf" srcId="{88D0624B-C102-44B0-A860-CB6047B36B0A}" destId="{BF45DC19-FDEF-492B-8FAB-A8680C2D6A36}" srcOrd="0" destOrd="0" presId="urn:microsoft.com/office/officeart/2005/8/layout/lProcess2"/>
    <dgm:cxn modelId="{19046F3F-B5E4-4707-91A6-7A8B414A888E}" type="presOf" srcId="{6B69E3D7-CD4B-45B2-94EA-C366640C1043}" destId="{B05DB070-0556-43BD-8407-8D45E07BB8F2}" srcOrd="0" destOrd="0" presId="urn:microsoft.com/office/officeart/2005/8/layout/lProcess2"/>
    <dgm:cxn modelId="{09862C38-386E-40B6-8252-BE34534D9F6F}" srcId="{B1902224-AE5C-4BF4-B01E-FE6E3F0D958B}" destId="{1535500C-7A8C-45CC-901E-7922A3C8B381}" srcOrd="0" destOrd="0" parTransId="{AE9B9FA9-E4E8-4DC7-82BE-CFF78634A626}" sibTransId="{F9F1E287-AC3D-47EC-93DA-A62A674D40F1}"/>
    <dgm:cxn modelId="{4520984E-120B-4E4C-92C4-8881BDE01969}" type="presOf" srcId="{1535500C-7A8C-45CC-901E-7922A3C8B381}" destId="{16ECF352-6483-4FCF-B101-CFC22551685F}" srcOrd="1" destOrd="0" presId="urn:microsoft.com/office/officeart/2005/8/layout/lProcess2"/>
    <dgm:cxn modelId="{725F59AC-5F3C-49B4-AB4D-99685ADE743E}" type="presOf" srcId="{1535500C-7A8C-45CC-901E-7922A3C8B381}" destId="{64CE8DFC-3068-4952-AEC9-03DD327EEAD4}" srcOrd="0" destOrd="0" presId="urn:microsoft.com/office/officeart/2005/8/layout/lProcess2"/>
    <dgm:cxn modelId="{D0754D0D-572D-4AA7-90A0-B72499A8468F}" type="presOf" srcId="{8588FAB4-0B53-4249-B952-FFC454F581CF}" destId="{5FE60327-092E-44B3-91B3-D99C20D2D0AB}" srcOrd="0" destOrd="0" presId="urn:microsoft.com/office/officeart/2005/8/layout/lProcess2"/>
    <dgm:cxn modelId="{B33E6333-E0CA-446B-A55D-DFCA627558B8}" type="presOf" srcId="{92BAFA82-FA73-4376-8F5D-489458D4B2D3}" destId="{473F0127-0BC5-448C-BFDF-80D09AE453F7}" srcOrd="0" destOrd="0" presId="urn:microsoft.com/office/officeart/2005/8/layout/lProcess2"/>
    <dgm:cxn modelId="{223966A4-230E-4268-BE7F-F16CA758ACA7}" type="presOf" srcId="{9E0D7B95-C66E-413F-A41E-30983935DBEC}" destId="{EE3D2ADA-B4CC-4525-8E7F-4FEB553462AA}" srcOrd="1" destOrd="0" presId="urn:microsoft.com/office/officeart/2005/8/layout/lProcess2"/>
    <dgm:cxn modelId="{977BC018-E5C6-48C4-BCCB-7E6A910AF410}" srcId="{6B69E3D7-CD4B-45B2-94EA-C366640C1043}" destId="{A37BFE37-A24B-4E0E-941C-29A43847BE73}" srcOrd="1" destOrd="0" parTransId="{CCA7B068-1B09-41AA-A74C-322F1A7F47F2}" sibTransId="{713CD140-A988-4107-AD2A-D058EB7ABD65}"/>
    <dgm:cxn modelId="{E8EBE939-82D1-4621-BCD1-ED918D2D2DCF}" type="presParOf" srcId="{C99F1E58-9879-4B5C-A49B-CF0C83F9F38F}" destId="{6BBABEF6-AC41-47CB-B10C-5E85162A4165}" srcOrd="0" destOrd="0" presId="urn:microsoft.com/office/officeart/2005/8/layout/lProcess2"/>
    <dgm:cxn modelId="{6F5C3893-03D7-4E3F-83C0-43B182DAC776}" type="presParOf" srcId="{6BBABEF6-AC41-47CB-B10C-5E85162A4165}" destId="{64CE8DFC-3068-4952-AEC9-03DD327EEAD4}" srcOrd="0" destOrd="0" presId="urn:microsoft.com/office/officeart/2005/8/layout/lProcess2"/>
    <dgm:cxn modelId="{F65D5B63-BCDD-4BEB-9502-C54731E596F6}" type="presParOf" srcId="{6BBABEF6-AC41-47CB-B10C-5E85162A4165}" destId="{16ECF352-6483-4FCF-B101-CFC22551685F}" srcOrd="1" destOrd="0" presId="urn:microsoft.com/office/officeart/2005/8/layout/lProcess2"/>
    <dgm:cxn modelId="{067BCC34-9053-47CB-95A2-42A340970EC4}" type="presParOf" srcId="{6BBABEF6-AC41-47CB-B10C-5E85162A4165}" destId="{4DD42BAA-308F-4342-BB3D-9E4D0B6E7394}" srcOrd="2" destOrd="0" presId="urn:microsoft.com/office/officeart/2005/8/layout/lProcess2"/>
    <dgm:cxn modelId="{BEB56F01-9626-4F09-9239-86DC174DBA11}" type="presParOf" srcId="{4DD42BAA-308F-4342-BB3D-9E4D0B6E7394}" destId="{1328209C-8504-40DF-BC01-EC324DD4F156}" srcOrd="0" destOrd="0" presId="urn:microsoft.com/office/officeart/2005/8/layout/lProcess2"/>
    <dgm:cxn modelId="{A952349F-3242-4FDA-991A-2BAB70F90400}" type="presParOf" srcId="{1328209C-8504-40DF-BC01-EC324DD4F156}" destId="{BF45DC19-FDEF-492B-8FAB-A8680C2D6A36}" srcOrd="0" destOrd="0" presId="urn:microsoft.com/office/officeart/2005/8/layout/lProcess2"/>
    <dgm:cxn modelId="{0C891051-A473-4C74-BEC9-961111A87DD1}" type="presParOf" srcId="{1328209C-8504-40DF-BC01-EC324DD4F156}" destId="{13677462-CA57-48DF-95EE-DCF84A80ACD1}" srcOrd="1" destOrd="0" presId="urn:microsoft.com/office/officeart/2005/8/layout/lProcess2"/>
    <dgm:cxn modelId="{45E63DE3-9D8D-4A59-8AF4-ED930A2A2C50}" type="presParOf" srcId="{1328209C-8504-40DF-BC01-EC324DD4F156}" destId="{722D70D7-73EF-4FC0-8D59-05BE9F19C5B6}" srcOrd="2" destOrd="0" presId="urn:microsoft.com/office/officeart/2005/8/layout/lProcess2"/>
    <dgm:cxn modelId="{CF570DA5-3D3A-43A8-95CF-480F52AAFBD0}" type="presParOf" srcId="{1328209C-8504-40DF-BC01-EC324DD4F156}" destId="{E8E6917B-9257-424C-8200-5A33D285D4FA}" srcOrd="3" destOrd="0" presId="urn:microsoft.com/office/officeart/2005/8/layout/lProcess2"/>
    <dgm:cxn modelId="{CE57CF56-F6F0-4156-B3C7-A66E63AADEDB}" type="presParOf" srcId="{1328209C-8504-40DF-BC01-EC324DD4F156}" destId="{F8563ADD-8FEE-4887-A103-8279C49954D1}" srcOrd="4" destOrd="0" presId="urn:microsoft.com/office/officeart/2005/8/layout/lProcess2"/>
    <dgm:cxn modelId="{9CEF6E4B-E148-4FB8-96C6-F30147DA246A}" type="presParOf" srcId="{C99F1E58-9879-4B5C-A49B-CF0C83F9F38F}" destId="{81A483EF-D6E0-4C6B-93AD-9DB079669E1B}" srcOrd="1" destOrd="0" presId="urn:microsoft.com/office/officeart/2005/8/layout/lProcess2"/>
    <dgm:cxn modelId="{84395938-745E-4104-BA98-33AB80B77844}" type="presParOf" srcId="{C99F1E58-9879-4B5C-A49B-CF0C83F9F38F}" destId="{E1AA61BA-EEC9-458C-8942-A6A8D1534CA0}" srcOrd="2" destOrd="0" presId="urn:microsoft.com/office/officeart/2005/8/layout/lProcess2"/>
    <dgm:cxn modelId="{F0A4A1D1-9550-4EAE-8DC7-420C28AF9C5C}" type="presParOf" srcId="{E1AA61BA-EEC9-458C-8942-A6A8D1534CA0}" destId="{4656DC36-1385-48B2-B2FA-5420CB1B2224}" srcOrd="0" destOrd="0" presId="urn:microsoft.com/office/officeart/2005/8/layout/lProcess2"/>
    <dgm:cxn modelId="{9318E150-CA79-4D2C-8323-186103D5623A}" type="presParOf" srcId="{E1AA61BA-EEC9-458C-8942-A6A8D1534CA0}" destId="{EE3D2ADA-B4CC-4525-8E7F-4FEB553462AA}" srcOrd="1" destOrd="0" presId="urn:microsoft.com/office/officeart/2005/8/layout/lProcess2"/>
    <dgm:cxn modelId="{13A896A3-D7F7-4DF9-B46F-2BC37CFBEE73}" type="presParOf" srcId="{E1AA61BA-EEC9-458C-8942-A6A8D1534CA0}" destId="{2B362436-42DF-49F1-8EB9-1EAD9407E064}" srcOrd="2" destOrd="0" presId="urn:microsoft.com/office/officeart/2005/8/layout/lProcess2"/>
    <dgm:cxn modelId="{6B306672-11AD-473C-AC04-17FD46AB7770}" type="presParOf" srcId="{2B362436-42DF-49F1-8EB9-1EAD9407E064}" destId="{7DD931E2-7C23-427C-BD4A-808202F05BB5}" srcOrd="0" destOrd="0" presId="urn:microsoft.com/office/officeart/2005/8/layout/lProcess2"/>
    <dgm:cxn modelId="{D1217D5D-5993-4C75-AFA4-1973BAC561C0}" type="presParOf" srcId="{7DD931E2-7C23-427C-BD4A-808202F05BB5}" destId="{43CCAE05-C65E-4AE3-89C1-07447E143D1F}" srcOrd="0" destOrd="0" presId="urn:microsoft.com/office/officeart/2005/8/layout/lProcess2"/>
    <dgm:cxn modelId="{3070F526-BDDC-42B8-B5D7-083C0FE1A419}" type="presParOf" srcId="{7DD931E2-7C23-427C-BD4A-808202F05BB5}" destId="{4E2E395C-8706-48A5-AAFB-22DBA61FB159}" srcOrd="1" destOrd="0" presId="urn:microsoft.com/office/officeart/2005/8/layout/lProcess2"/>
    <dgm:cxn modelId="{D059BCEC-8105-4B23-9CE5-E75A31F04D44}" type="presParOf" srcId="{7DD931E2-7C23-427C-BD4A-808202F05BB5}" destId="{FE63516F-81D6-4802-BAC8-6F286C9F02DF}" srcOrd="2" destOrd="0" presId="urn:microsoft.com/office/officeart/2005/8/layout/lProcess2"/>
    <dgm:cxn modelId="{C8F349F9-6CB1-472A-82B3-D933F8EDD466}" type="presParOf" srcId="{7DD931E2-7C23-427C-BD4A-808202F05BB5}" destId="{B18BE154-93F5-4DC9-BBC9-CDED9E37427D}" srcOrd="3" destOrd="0" presId="urn:microsoft.com/office/officeart/2005/8/layout/lProcess2"/>
    <dgm:cxn modelId="{D66A47B3-5F05-42AC-BE76-9544CF03BCFE}" type="presParOf" srcId="{7DD931E2-7C23-427C-BD4A-808202F05BB5}" destId="{5FE60327-092E-44B3-91B3-D99C20D2D0AB}" srcOrd="4" destOrd="0" presId="urn:microsoft.com/office/officeart/2005/8/layout/lProcess2"/>
    <dgm:cxn modelId="{667FF62D-8197-4EBA-9B93-CF717D15185A}" type="presParOf" srcId="{C99F1E58-9879-4B5C-A49B-CF0C83F9F38F}" destId="{94C2E20E-9211-4FCC-9B4C-5B6D47A2407C}" srcOrd="3" destOrd="0" presId="urn:microsoft.com/office/officeart/2005/8/layout/lProcess2"/>
    <dgm:cxn modelId="{8075FB70-F562-4AA9-8E49-C75B45E6FD24}" type="presParOf" srcId="{C99F1E58-9879-4B5C-A49B-CF0C83F9F38F}" destId="{0AB66717-E0ED-45C8-B0E0-1165CF6CF093}" srcOrd="4" destOrd="0" presId="urn:microsoft.com/office/officeart/2005/8/layout/lProcess2"/>
    <dgm:cxn modelId="{646BA18D-0DFF-474F-9689-37EF263C5CA6}" type="presParOf" srcId="{0AB66717-E0ED-45C8-B0E0-1165CF6CF093}" destId="{B05DB070-0556-43BD-8407-8D45E07BB8F2}" srcOrd="0" destOrd="0" presId="urn:microsoft.com/office/officeart/2005/8/layout/lProcess2"/>
    <dgm:cxn modelId="{212E5F1C-A350-4F71-8037-FC0AF91FDA93}" type="presParOf" srcId="{0AB66717-E0ED-45C8-B0E0-1165CF6CF093}" destId="{0990A02A-2266-4AC7-B31B-33A599E6DEA9}" srcOrd="1" destOrd="0" presId="urn:microsoft.com/office/officeart/2005/8/layout/lProcess2"/>
    <dgm:cxn modelId="{CD59C18D-4EE1-429D-8D8A-5F05F246CB5C}" type="presParOf" srcId="{0AB66717-E0ED-45C8-B0E0-1165CF6CF093}" destId="{61CA6A50-07B9-4F09-AF03-78AD86E46A4B}" srcOrd="2" destOrd="0" presId="urn:microsoft.com/office/officeart/2005/8/layout/lProcess2"/>
    <dgm:cxn modelId="{4879F611-6CDE-47FF-8303-9D082F4EEEC9}" type="presParOf" srcId="{61CA6A50-07B9-4F09-AF03-78AD86E46A4B}" destId="{A9C9C141-3F1B-4CC1-893A-D2934CE0F406}" srcOrd="0" destOrd="0" presId="urn:microsoft.com/office/officeart/2005/8/layout/lProcess2"/>
    <dgm:cxn modelId="{01698179-1BB4-48D5-AF11-D02BAF27C58C}" type="presParOf" srcId="{A9C9C141-3F1B-4CC1-893A-D2934CE0F406}" destId="{473F0127-0BC5-448C-BFDF-80D09AE453F7}" srcOrd="0" destOrd="0" presId="urn:microsoft.com/office/officeart/2005/8/layout/lProcess2"/>
    <dgm:cxn modelId="{846BF434-CBE7-4E8B-A202-930D36B36F95}" type="presParOf" srcId="{A9C9C141-3F1B-4CC1-893A-D2934CE0F406}" destId="{F6BCFE5E-AA2C-4CA5-AE69-FFF6D8865F73}" srcOrd="1" destOrd="0" presId="urn:microsoft.com/office/officeart/2005/8/layout/lProcess2"/>
    <dgm:cxn modelId="{CE52DFE6-8879-4F26-BC74-F79E884A0E4E}" type="presParOf" srcId="{A9C9C141-3F1B-4CC1-893A-D2934CE0F406}" destId="{C4333FE1-AA3C-4E70-A275-E91A9ECF9E44}" srcOrd="2" destOrd="0" presId="urn:microsoft.com/office/officeart/2005/8/layout/lProcess2"/>
    <dgm:cxn modelId="{D0CAF3AC-7F4E-4FBF-B4BD-613103C1CC69}" type="presParOf" srcId="{A9C9C141-3F1B-4CC1-893A-D2934CE0F406}" destId="{08F22901-B826-48F5-AA03-369BA137EEEF}" srcOrd="3" destOrd="0" presId="urn:microsoft.com/office/officeart/2005/8/layout/lProcess2"/>
    <dgm:cxn modelId="{4C6D5A89-41B0-4E7D-8F86-601212909578}" type="presParOf" srcId="{A9C9C141-3F1B-4CC1-893A-D2934CE0F406}" destId="{54164C27-FF92-4C3C-B45D-0DF2642166C4}" srcOrd="4"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902224-AE5C-4BF4-B01E-FE6E3F0D958B}"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s-ES"/>
        </a:p>
      </dgm:t>
    </dgm:pt>
    <dgm:pt modelId="{1535500C-7A8C-45CC-901E-7922A3C8B381}">
      <dgm:prSet phldrT="[Text]"/>
      <dgm:spPr/>
      <dgm:t>
        <a:bodyPr/>
        <a:lstStyle/>
        <a:p>
          <a:r>
            <a:rPr lang="es-ES" dirty="0" smtClean="0"/>
            <a:t>Prohibición desconexión</a:t>
          </a:r>
          <a:endParaRPr lang="es-ES" dirty="0"/>
        </a:p>
      </dgm:t>
    </dgm:pt>
    <dgm:pt modelId="{AE9B9FA9-E4E8-4DC7-82BE-CFF78634A626}" type="parTrans" cxnId="{09862C38-386E-40B6-8252-BE34534D9F6F}">
      <dgm:prSet/>
      <dgm:spPr/>
      <dgm:t>
        <a:bodyPr/>
        <a:lstStyle/>
        <a:p>
          <a:endParaRPr lang="es-ES"/>
        </a:p>
      </dgm:t>
    </dgm:pt>
    <dgm:pt modelId="{F9F1E287-AC3D-47EC-93DA-A62A674D40F1}" type="sibTrans" cxnId="{09862C38-386E-40B6-8252-BE34534D9F6F}">
      <dgm:prSet/>
      <dgm:spPr/>
      <dgm:t>
        <a:bodyPr/>
        <a:lstStyle/>
        <a:p>
          <a:endParaRPr lang="es-ES"/>
        </a:p>
      </dgm:t>
    </dgm:pt>
    <dgm:pt modelId="{88D0624B-C102-44B0-A860-CB6047B36B0A}">
      <dgm:prSet phldrT="[Text]" custT="1"/>
      <dgm:spPr/>
      <dgm:t>
        <a:bodyPr/>
        <a:lstStyle/>
        <a:p>
          <a:r>
            <a:rPr lang="es-ES" sz="1400" dirty="0" smtClean="0"/>
            <a:t>Para todos los consumidores en un determinado período (meses más fríos)</a:t>
          </a:r>
        </a:p>
        <a:p>
          <a:r>
            <a:rPr lang="es-ES" sz="1400" dirty="0" smtClean="0"/>
            <a:t>PO, FR</a:t>
          </a:r>
          <a:endParaRPr lang="es-ES" sz="1400" dirty="0"/>
        </a:p>
      </dgm:t>
    </dgm:pt>
    <dgm:pt modelId="{2F1B7BC9-7981-41CB-A2B5-6417C0521AC1}" type="parTrans" cxnId="{76212424-1944-4709-B0C5-897E39AB5432}">
      <dgm:prSet/>
      <dgm:spPr/>
      <dgm:t>
        <a:bodyPr/>
        <a:lstStyle/>
        <a:p>
          <a:endParaRPr lang="es-ES"/>
        </a:p>
      </dgm:t>
    </dgm:pt>
    <dgm:pt modelId="{A291C99C-9980-49B8-A698-A20FC24BEB05}" type="sibTrans" cxnId="{76212424-1944-4709-B0C5-897E39AB5432}">
      <dgm:prSet/>
      <dgm:spPr/>
      <dgm:t>
        <a:bodyPr/>
        <a:lstStyle/>
        <a:p>
          <a:endParaRPr lang="es-ES"/>
        </a:p>
      </dgm:t>
    </dgm:pt>
    <dgm:pt modelId="{3491DFA1-B282-4D0B-8463-70EB1BDABB01}">
      <dgm:prSet phldrT="[Text]" custT="1"/>
      <dgm:spPr/>
      <dgm:t>
        <a:bodyPr/>
        <a:lstStyle/>
        <a:p>
          <a:r>
            <a:rPr lang="es-ES" sz="1400" dirty="0" smtClean="0"/>
            <a:t>Para ciertos consumidores en un determinado período:</a:t>
          </a:r>
        </a:p>
        <a:p>
          <a:r>
            <a:rPr lang="es-ES" sz="1400" dirty="0" smtClean="0"/>
            <a:t>* Consumidores vulnerables en períodos muy fríos (noviembre-marzo), y muy cálidos (julio-agosto) (GR)</a:t>
          </a:r>
        </a:p>
        <a:p>
          <a:r>
            <a:rPr lang="es-ES" sz="1400" dirty="0" smtClean="0"/>
            <a:t>* Consumidores jubilados o condiciones muy delicadas de </a:t>
          </a:r>
          <a:r>
            <a:rPr lang="es-ES" sz="1400" dirty="0" smtClean="0"/>
            <a:t>salud o discapacitados </a:t>
          </a:r>
          <a:r>
            <a:rPr lang="es-ES" sz="1400" dirty="0" smtClean="0"/>
            <a:t>en meses de </a:t>
          </a:r>
          <a:r>
            <a:rPr lang="es-ES" sz="1400" dirty="0" smtClean="0"/>
            <a:t>invierno (GB)</a:t>
          </a:r>
          <a:endParaRPr lang="es-ES" sz="1400" dirty="0"/>
        </a:p>
      </dgm:t>
    </dgm:pt>
    <dgm:pt modelId="{B828095C-52C3-4252-9127-A745DDD6EF77}" type="parTrans" cxnId="{1BA8708C-52C4-4570-A88B-73FF5F63DB0F}">
      <dgm:prSet/>
      <dgm:spPr/>
      <dgm:t>
        <a:bodyPr/>
        <a:lstStyle/>
        <a:p>
          <a:endParaRPr lang="es-ES"/>
        </a:p>
      </dgm:t>
    </dgm:pt>
    <dgm:pt modelId="{7DF8356C-EE84-421C-A402-FACD037A48B1}" type="sibTrans" cxnId="{1BA8708C-52C4-4570-A88B-73FF5F63DB0F}">
      <dgm:prSet/>
      <dgm:spPr/>
      <dgm:t>
        <a:bodyPr/>
        <a:lstStyle/>
        <a:p>
          <a:endParaRPr lang="es-ES"/>
        </a:p>
      </dgm:t>
    </dgm:pt>
    <dgm:pt modelId="{9E0D7B95-C66E-413F-A41E-30983935DBEC}">
      <dgm:prSet phldrT="[Text]"/>
      <dgm:spPr/>
      <dgm:t>
        <a:bodyPr/>
        <a:lstStyle/>
        <a:p>
          <a:r>
            <a:rPr lang="es-ES" dirty="0" smtClean="0"/>
            <a:t>Acuerdos voluntarios comercializadores</a:t>
          </a:r>
          <a:endParaRPr lang="es-ES" dirty="0"/>
        </a:p>
      </dgm:t>
    </dgm:pt>
    <dgm:pt modelId="{16672970-B5E5-4ED6-ADFD-885FD4A4E48F}" type="parTrans" cxnId="{23E5B1E9-B866-4F40-9C62-245D0F43F554}">
      <dgm:prSet/>
      <dgm:spPr/>
      <dgm:t>
        <a:bodyPr/>
        <a:lstStyle/>
        <a:p>
          <a:endParaRPr lang="es-ES"/>
        </a:p>
      </dgm:t>
    </dgm:pt>
    <dgm:pt modelId="{CD258A7C-2DF5-45EE-9DEF-3F9D2394E9BC}" type="sibTrans" cxnId="{23E5B1E9-B866-4F40-9C62-245D0F43F554}">
      <dgm:prSet/>
      <dgm:spPr/>
      <dgm:t>
        <a:bodyPr/>
        <a:lstStyle/>
        <a:p>
          <a:endParaRPr lang="es-ES"/>
        </a:p>
      </dgm:t>
    </dgm:pt>
    <dgm:pt modelId="{8779EF97-5C2A-4617-8F4E-B404740442F9}">
      <dgm:prSet phldrT="[Text]"/>
      <dgm:spPr/>
      <dgm:t>
        <a:bodyPr/>
        <a:lstStyle/>
        <a:p>
          <a:r>
            <a:rPr lang="es-ES" dirty="0" smtClean="0"/>
            <a:t>ENERGY UK: Se comprometen a no desconectar a un consumidor vulnerable a sabiendas en ninguna época del año</a:t>
          </a:r>
          <a:endParaRPr lang="es-ES" dirty="0"/>
        </a:p>
      </dgm:t>
    </dgm:pt>
    <dgm:pt modelId="{21A3D389-AEAA-4983-9D4B-D531C8797A14}" type="parTrans" cxnId="{0B242BAF-EBF8-4A97-8EA6-BB5EA0485E82}">
      <dgm:prSet/>
      <dgm:spPr/>
      <dgm:t>
        <a:bodyPr/>
        <a:lstStyle/>
        <a:p>
          <a:endParaRPr lang="es-ES"/>
        </a:p>
      </dgm:t>
    </dgm:pt>
    <dgm:pt modelId="{F4B470E2-A5B5-4948-952B-FAC63990A785}" type="sibTrans" cxnId="{0B242BAF-EBF8-4A97-8EA6-BB5EA0485E82}">
      <dgm:prSet/>
      <dgm:spPr/>
      <dgm:t>
        <a:bodyPr/>
        <a:lstStyle/>
        <a:p>
          <a:endParaRPr lang="es-ES"/>
        </a:p>
      </dgm:t>
    </dgm:pt>
    <dgm:pt modelId="{8588FAB4-0B53-4249-B952-FFC454F581CF}">
      <dgm:prSet phldrT="[Text]" custT="1"/>
      <dgm:spPr/>
      <dgm:t>
        <a:bodyPr/>
        <a:lstStyle/>
        <a:p>
          <a:r>
            <a:rPr lang="es-ES" sz="1600" baseline="0" dirty="0" smtClean="0"/>
            <a:t>ENERGY ENGAGE CODE:	</a:t>
          </a:r>
        </a:p>
        <a:p>
          <a:r>
            <a:rPr lang="es-ES" sz="1600" baseline="0" dirty="0" smtClean="0"/>
            <a:t>Sólo será utilizada la desconexión como último recurso después de que se hayan agotado todas las demás medidas. Compromiso de nunca desconectar a un cliente comprometido (IR)</a:t>
          </a:r>
          <a:endParaRPr lang="es-ES" sz="1600" dirty="0"/>
        </a:p>
      </dgm:t>
    </dgm:pt>
    <dgm:pt modelId="{07CEA647-83AB-4965-A8CB-94E5EBFC6DC3}" type="parTrans" cxnId="{0262E923-EF84-4B1B-9D28-F3B9075D2943}">
      <dgm:prSet/>
      <dgm:spPr/>
      <dgm:t>
        <a:bodyPr/>
        <a:lstStyle/>
        <a:p>
          <a:endParaRPr lang="es-ES"/>
        </a:p>
      </dgm:t>
    </dgm:pt>
    <dgm:pt modelId="{FC1227AA-4F87-4DC9-899B-C8C2DE1B0170}" type="sibTrans" cxnId="{0262E923-EF84-4B1B-9D28-F3B9075D2943}">
      <dgm:prSet/>
      <dgm:spPr/>
      <dgm:t>
        <a:bodyPr/>
        <a:lstStyle/>
        <a:p>
          <a:endParaRPr lang="es-ES"/>
        </a:p>
      </dgm:t>
    </dgm:pt>
    <dgm:pt modelId="{C99F1E58-9879-4B5C-A49B-CF0C83F9F38F}" type="pres">
      <dgm:prSet presAssocID="{B1902224-AE5C-4BF4-B01E-FE6E3F0D958B}" presName="theList" presStyleCnt="0">
        <dgm:presLayoutVars>
          <dgm:dir/>
          <dgm:animLvl val="lvl"/>
          <dgm:resizeHandles val="exact"/>
        </dgm:presLayoutVars>
      </dgm:prSet>
      <dgm:spPr/>
      <dgm:t>
        <a:bodyPr/>
        <a:lstStyle/>
        <a:p>
          <a:endParaRPr lang="es-ES"/>
        </a:p>
      </dgm:t>
    </dgm:pt>
    <dgm:pt modelId="{6BBABEF6-AC41-47CB-B10C-5E85162A4165}" type="pres">
      <dgm:prSet presAssocID="{1535500C-7A8C-45CC-901E-7922A3C8B381}" presName="compNode" presStyleCnt="0"/>
      <dgm:spPr/>
    </dgm:pt>
    <dgm:pt modelId="{64CE8DFC-3068-4952-AEC9-03DD327EEAD4}" type="pres">
      <dgm:prSet presAssocID="{1535500C-7A8C-45CC-901E-7922A3C8B381}" presName="aNode" presStyleLbl="bgShp" presStyleIdx="0" presStyleCnt="2"/>
      <dgm:spPr/>
      <dgm:t>
        <a:bodyPr/>
        <a:lstStyle/>
        <a:p>
          <a:endParaRPr lang="es-ES"/>
        </a:p>
      </dgm:t>
    </dgm:pt>
    <dgm:pt modelId="{16ECF352-6483-4FCF-B101-CFC22551685F}" type="pres">
      <dgm:prSet presAssocID="{1535500C-7A8C-45CC-901E-7922A3C8B381}" presName="textNode" presStyleLbl="bgShp" presStyleIdx="0" presStyleCnt="2"/>
      <dgm:spPr/>
      <dgm:t>
        <a:bodyPr/>
        <a:lstStyle/>
        <a:p>
          <a:endParaRPr lang="es-ES"/>
        </a:p>
      </dgm:t>
    </dgm:pt>
    <dgm:pt modelId="{4DD42BAA-308F-4342-BB3D-9E4D0B6E7394}" type="pres">
      <dgm:prSet presAssocID="{1535500C-7A8C-45CC-901E-7922A3C8B381}" presName="compChildNode" presStyleCnt="0"/>
      <dgm:spPr/>
    </dgm:pt>
    <dgm:pt modelId="{1328209C-8504-40DF-BC01-EC324DD4F156}" type="pres">
      <dgm:prSet presAssocID="{1535500C-7A8C-45CC-901E-7922A3C8B381}" presName="theInnerList" presStyleCnt="0"/>
      <dgm:spPr/>
    </dgm:pt>
    <dgm:pt modelId="{BF45DC19-FDEF-492B-8FAB-A8680C2D6A36}" type="pres">
      <dgm:prSet presAssocID="{88D0624B-C102-44B0-A860-CB6047B36B0A}" presName="childNode" presStyleLbl="node1" presStyleIdx="0" presStyleCnt="4" custScaleY="142927" custLinFactY="-6101" custLinFactNeighborX="-3357" custLinFactNeighborY="-100000">
        <dgm:presLayoutVars>
          <dgm:bulletEnabled val="1"/>
        </dgm:presLayoutVars>
      </dgm:prSet>
      <dgm:spPr/>
      <dgm:t>
        <a:bodyPr/>
        <a:lstStyle/>
        <a:p>
          <a:endParaRPr lang="es-ES"/>
        </a:p>
      </dgm:t>
    </dgm:pt>
    <dgm:pt modelId="{13677462-CA57-48DF-95EE-DCF84A80ACD1}" type="pres">
      <dgm:prSet presAssocID="{88D0624B-C102-44B0-A860-CB6047B36B0A}" presName="aSpace2" presStyleCnt="0"/>
      <dgm:spPr/>
    </dgm:pt>
    <dgm:pt modelId="{722D70D7-73EF-4FC0-8D59-05BE9F19C5B6}" type="pres">
      <dgm:prSet presAssocID="{3491DFA1-B282-4D0B-8463-70EB1BDABB01}" presName="childNode" presStyleLbl="node1" presStyleIdx="1" presStyleCnt="4" custScaleY="256740" custLinFactNeighborX="-3357" custLinFactNeighborY="-60905">
        <dgm:presLayoutVars>
          <dgm:bulletEnabled val="1"/>
        </dgm:presLayoutVars>
      </dgm:prSet>
      <dgm:spPr/>
      <dgm:t>
        <a:bodyPr/>
        <a:lstStyle/>
        <a:p>
          <a:endParaRPr lang="es-ES"/>
        </a:p>
      </dgm:t>
    </dgm:pt>
    <dgm:pt modelId="{81A483EF-D6E0-4C6B-93AD-9DB079669E1B}" type="pres">
      <dgm:prSet presAssocID="{1535500C-7A8C-45CC-901E-7922A3C8B381}" presName="aSpace" presStyleCnt="0"/>
      <dgm:spPr/>
    </dgm:pt>
    <dgm:pt modelId="{E1AA61BA-EEC9-458C-8942-A6A8D1534CA0}" type="pres">
      <dgm:prSet presAssocID="{9E0D7B95-C66E-413F-A41E-30983935DBEC}" presName="compNode" presStyleCnt="0"/>
      <dgm:spPr/>
    </dgm:pt>
    <dgm:pt modelId="{4656DC36-1385-48B2-B2FA-5420CB1B2224}" type="pres">
      <dgm:prSet presAssocID="{9E0D7B95-C66E-413F-A41E-30983935DBEC}" presName="aNode" presStyleLbl="bgShp" presStyleIdx="1" presStyleCnt="2"/>
      <dgm:spPr/>
      <dgm:t>
        <a:bodyPr/>
        <a:lstStyle/>
        <a:p>
          <a:endParaRPr lang="es-ES"/>
        </a:p>
      </dgm:t>
    </dgm:pt>
    <dgm:pt modelId="{EE3D2ADA-B4CC-4525-8E7F-4FEB553462AA}" type="pres">
      <dgm:prSet presAssocID="{9E0D7B95-C66E-413F-A41E-30983935DBEC}" presName="textNode" presStyleLbl="bgShp" presStyleIdx="1" presStyleCnt="2"/>
      <dgm:spPr/>
      <dgm:t>
        <a:bodyPr/>
        <a:lstStyle/>
        <a:p>
          <a:endParaRPr lang="es-ES"/>
        </a:p>
      </dgm:t>
    </dgm:pt>
    <dgm:pt modelId="{2B362436-42DF-49F1-8EB9-1EAD9407E064}" type="pres">
      <dgm:prSet presAssocID="{9E0D7B95-C66E-413F-A41E-30983935DBEC}" presName="compChildNode" presStyleCnt="0"/>
      <dgm:spPr/>
    </dgm:pt>
    <dgm:pt modelId="{7DD931E2-7C23-427C-BD4A-808202F05BB5}" type="pres">
      <dgm:prSet presAssocID="{9E0D7B95-C66E-413F-A41E-30983935DBEC}" presName="theInnerList" presStyleCnt="0"/>
      <dgm:spPr/>
    </dgm:pt>
    <dgm:pt modelId="{43CCAE05-C65E-4AE3-89C1-07447E143D1F}" type="pres">
      <dgm:prSet presAssocID="{8779EF97-5C2A-4617-8F4E-B404740442F9}" presName="childNode" presStyleLbl="node1" presStyleIdx="2" presStyleCnt="4" custScaleY="148677" custLinFactY="-2574" custLinFactNeighborX="1358" custLinFactNeighborY="-100000">
        <dgm:presLayoutVars>
          <dgm:bulletEnabled val="1"/>
        </dgm:presLayoutVars>
      </dgm:prSet>
      <dgm:spPr/>
      <dgm:t>
        <a:bodyPr/>
        <a:lstStyle/>
        <a:p>
          <a:endParaRPr lang="es-ES"/>
        </a:p>
      </dgm:t>
    </dgm:pt>
    <dgm:pt modelId="{4E2E395C-8706-48A5-AAFB-22DBA61FB159}" type="pres">
      <dgm:prSet presAssocID="{8779EF97-5C2A-4617-8F4E-B404740442F9}" presName="aSpace2" presStyleCnt="0"/>
      <dgm:spPr/>
    </dgm:pt>
    <dgm:pt modelId="{5FE60327-092E-44B3-91B3-D99C20D2D0AB}" type="pres">
      <dgm:prSet presAssocID="{8588FAB4-0B53-4249-B952-FFC454F581CF}" presName="childNode" presStyleLbl="node1" presStyleIdx="3" presStyleCnt="4" custScaleY="184044" custLinFactY="-2310" custLinFactNeighborX="1358" custLinFactNeighborY="-100000">
        <dgm:presLayoutVars>
          <dgm:bulletEnabled val="1"/>
        </dgm:presLayoutVars>
      </dgm:prSet>
      <dgm:spPr/>
      <dgm:t>
        <a:bodyPr/>
        <a:lstStyle/>
        <a:p>
          <a:endParaRPr lang="es-ES"/>
        </a:p>
      </dgm:t>
    </dgm:pt>
  </dgm:ptLst>
  <dgm:cxnLst>
    <dgm:cxn modelId="{5B7EA125-E580-4B9F-912D-72E2389707B1}" type="presOf" srcId="{B1902224-AE5C-4BF4-B01E-FE6E3F0D958B}" destId="{C99F1E58-9879-4B5C-A49B-CF0C83F9F38F}" srcOrd="0" destOrd="0" presId="urn:microsoft.com/office/officeart/2005/8/layout/lProcess2"/>
    <dgm:cxn modelId="{EB6122B5-AF1F-4F8B-B358-6A508868977B}" type="presOf" srcId="{8588FAB4-0B53-4249-B952-FFC454F581CF}" destId="{5FE60327-092E-44B3-91B3-D99C20D2D0AB}" srcOrd="0" destOrd="0" presId="urn:microsoft.com/office/officeart/2005/8/layout/lProcess2"/>
    <dgm:cxn modelId="{1BA8708C-52C4-4570-A88B-73FF5F63DB0F}" srcId="{1535500C-7A8C-45CC-901E-7922A3C8B381}" destId="{3491DFA1-B282-4D0B-8463-70EB1BDABB01}" srcOrd="1" destOrd="0" parTransId="{B828095C-52C3-4252-9127-A745DDD6EF77}" sibTransId="{7DF8356C-EE84-421C-A402-FACD037A48B1}"/>
    <dgm:cxn modelId="{23E5B1E9-B866-4F40-9C62-245D0F43F554}" srcId="{B1902224-AE5C-4BF4-B01E-FE6E3F0D958B}" destId="{9E0D7B95-C66E-413F-A41E-30983935DBEC}" srcOrd="1" destOrd="0" parTransId="{16672970-B5E5-4ED6-ADFD-885FD4A4E48F}" sibTransId="{CD258A7C-2DF5-45EE-9DEF-3F9D2394E9BC}"/>
    <dgm:cxn modelId="{DA58C2FB-C9D4-46EC-83A4-FE4A92AEB073}" type="presOf" srcId="{3491DFA1-B282-4D0B-8463-70EB1BDABB01}" destId="{722D70D7-73EF-4FC0-8D59-05BE9F19C5B6}" srcOrd="0" destOrd="0" presId="urn:microsoft.com/office/officeart/2005/8/layout/lProcess2"/>
    <dgm:cxn modelId="{76212424-1944-4709-B0C5-897E39AB5432}" srcId="{1535500C-7A8C-45CC-901E-7922A3C8B381}" destId="{88D0624B-C102-44B0-A860-CB6047B36B0A}" srcOrd="0" destOrd="0" parTransId="{2F1B7BC9-7981-41CB-A2B5-6417C0521AC1}" sibTransId="{A291C99C-9980-49B8-A698-A20FC24BEB05}"/>
    <dgm:cxn modelId="{09862C38-386E-40B6-8252-BE34534D9F6F}" srcId="{B1902224-AE5C-4BF4-B01E-FE6E3F0D958B}" destId="{1535500C-7A8C-45CC-901E-7922A3C8B381}" srcOrd="0" destOrd="0" parTransId="{AE9B9FA9-E4E8-4DC7-82BE-CFF78634A626}" sibTransId="{F9F1E287-AC3D-47EC-93DA-A62A674D40F1}"/>
    <dgm:cxn modelId="{D1D1641E-80AF-4C08-AE2F-E24DAF022BAC}" type="presOf" srcId="{9E0D7B95-C66E-413F-A41E-30983935DBEC}" destId="{4656DC36-1385-48B2-B2FA-5420CB1B2224}" srcOrd="0" destOrd="0" presId="urn:microsoft.com/office/officeart/2005/8/layout/lProcess2"/>
    <dgm:cxn modelId="{0262E923-EF84-4B1B-9D28-F3B9075D2943}" srcId="{9E0D7B95-C66E-413F-A41E-30983935DBEC}" destId="{8588FAB4-0B53-4249-B952-FFC454F581CF}" srcOrd="1" destOrd="0" parTransId="{07CEA647-83AB-4965-A8CB-94E5EBFC6DC3}" sibTransId="{FC1227AA-4F87-4DC9-899B-C8C2DE1B0170}"/>
    <dgm:cxn modelId="{C25402E4-D7FE-4C35-BF93-CE14A2555C05}" type="presOf" srcId="{1535500C-7A8C-45CC-901E-7922A3C8B381}" destId="{64CE8DFC-3068-4952-AEC9-03DD327EEAD4}" srcOrd="0" destOrd="0" presId="urn:microsoft.com/office/officeart/2005/8/layout/lProcess2"/>
    <dgm:cxn modelId="{0BD6B3C6-4B0F-4475-B872-963DA8FD617E}" type="presOf" srcId="{1535500C-7A8C-45CC-901E-7922A3C8B381}" destId="{16ECF352-6483-4FCF-B101-CFC22551685F}" srcOrd="1" destOrd="0" presId="urn:microsoft.com/office/officeart/2005/8/layout/lProcess2"/>
    <dgm:cxn modelId="{64ECEE56-CC73-47B8-BD4F-D130F388503B}" type="presOf" srcId="{88D0624B-C102-44B0-A860-CB6047B36B0A}" destId="{BF45DC19-FDEF-492B-8FAB-A8680C2D6A36}" srcOrd="0" destOrd="0" presId="urn:microsoft.com/office/officeart/2005/8/layout/lProcess2"/>
    <dgm:cxn modelId="{0B242BAF-EBF8-4A97-8EA6-BB5EA0485E82}" srcId="{9E0D7B95-C66E-413F-A41E-30983935DBEC}" destId="{8779EF97-5C2A-4617-8F4E-B404740442F9}" srcOrd="0" destOrd="0" parTransId="{21A3D389-AEAA-4983-9D4B-D531C8797A14}" sibTransId="{F4B470E2-A5B5-4948-952B-FAC63990A785}"/>
    <dgm:cxn modelId="{36678BC2-B7D0-4DAC-908C-CB0B49299932}" type="presOf" srcId="{8779EF97-5C2A-4617-8F4E-B404740442F9}" destId="{43CCAE05-C65E-4AE3-89C1-07447E143D1F}" srcOrd="0" destOrd="0" presId="urn:microsoft.com/office/officeart/2005/8/layout/lProcess2"/>
    <dgm:cxn modelId="{DC811A81-AAF5-485D-88D7-6067E5732EA1}" type="presOf" srcId="{9E0D7B95-C66E-413F-A41E-30983935DBEC}" destId="{EE3D2ADA-B4CC-4525-8E7F-4FEB553462AA}" srcOrd="1" destOrd="0" presId="urn:microsoft.com/office/officeart/2005/8/layout/lProcess2"/>
    <dgm:cxn modelId="{CB24F374-0478-4C38-B0D2-B0CD6AB8C88A}" type="presParOf" srcId="{C99F1E58-9879-4B5C-A49B-CF0C83F9F38F}" destId="{6BBABEF6-AC41-47CB-B10C-5E85162A4165}" srcOrd="0" destOrd="0" presId="urn:microsoft.com/office/officeart/2005/8/layout/lProcess2"/>
    <dgm:cxn modelId="{D73BD68C-2F1D-4366-ACA4-92CC446F03D1}" type="presParOf" srcId="{6BBABEF6-AC41-47CB-B10C-5E85162A4165}" destId="{64CE8DFC-3068-4952-AEC9-03DD327EEAD4}" srcOrd="0" destOrd="0" presId="urn:microsoft.com/office/officeart/2005/8/layout/lProcess2"/>
    <dgm:cxn modelId="{4978F42E-DA7B-4AEA-BEB2-8C300BEA558B}" type="presParOf" srcId="{6BBABEF6-AC41-47CB-B10C-5E85162A4165}" destId="{16ECF352-6483-4FCF-B101-CFC22551685F}" srcOrd="1" destOrd="0" presId="urn:microsoft.com/office/officeart/2005/8/layout/lProcess2"/>
    <dgm:cxn modelId="{6FFA19C6-9F6B-42AA-824C-DBB7B9F7673C}" type="presParOf" srcId="{6BBABEF6-AC41-47CB-B10C-5E85162A4165}" destId="{4DD42BAA-308F-4342-BB3D-9E4D0B6E7394}" srcOrd="2" destOrd="0" presId="urn:microsoft.com/office/officeart/2005/8/layout/lProcess2"/>
    <dgm:cxn modelId="{A81BC7B7-8146-40F6-AF80-3C845C2D4E7D}" type="presParOf" srcId="{4DD42BAA-308F-4342-BB3D-9E4D0B6E7394}" destId="{1328209C-8504-40DF-BC01-EC324DD4F156}" srcOrd="0" destOrd="0" presId="urn:microsoft.com/office/officeart/2005/8/layout/lProcess2"/>
    <dgm:cxn modelId="{BF41489D-E739-4BDD-8374-0F2034D4FBC0}" type="presParOf" srcId="{1328209C-8504-40DF-BC01-EC324DD4F156}" destId="{BF45DC19-FDEF-492B-8FAB-A8680C2D6A36}" srcOrd="0" destOrd="0" presId="urn:microsoft.com/office/officeart/2005/8/layout/lProcess2"/>
    <dgm:cxn modelId="{A682E2D7-E07C-426B-AEB5-F96901AB7EDF}" type="presParOf" srcId="{1328209C-8504-40DF-BC01-EC324DD4F156}" destId="{13677462-CA57-48DF-95EE-DCF84A80ACD1}" srcOrd="1" destOrd="0" presId="urn:microsoft.com/office/officeart/2005/8/layout/lProcess2"/>
    <dgm:cxn modelId="{73101615-0181-47D0-A0F0-6044BD86016B}" type="presParOf" srcId="{1328209C-8504-40DF-BC01-EC324DD4F156}" destId="{722D70D7-73EF-4FC0-8D59-05BE9F19C5B6}" srcOrd="2" destOrd="0" presId="urn:microsoft.com/office/officeart/2005/8/layout/lProcess2"/>
    <dgm:cxn modelId="{841F5D9F-DEFB-4E65-9019-DF40DE5674C6}" type="presParOf" srcId="{C99F1E58-9879-4B5C-A49B-CF0C83F9F38F}" destId="{81A483EF-D6E0-4C6B-93AD-9DB079669E1B}" srcOrd="1" destOrd="0" presId="urn:microsoft.com/office/officeart/2005/8/layout/lProcess2"/>
    <dgm:cxn modelId="{D7F47E88-D685-44B1-82CE-CD2BD3AFCBCC}" type="presParOf" srcId="{C99F1E58-9879-4B5C-A49B-CF0C83F9F38F}" destId="{E1AA61BA-EEC9-458C-8942-A6A8D1534CA0}" srcOrd="2" destOrd="0" presId="urn:microsoft.com/office/officeart/2005/8/layout/lProcess2"/>
    <dgm:cxn modelId="{7C9BCEBB-4131-4577-A23D-4D4AB8AFB8BA}" type="presParOf" srcId="{E1AA61BA-EEC9-458C-8942-A6A8D1534CA0}" destId="{4656DC36-1385-48B2-B2FA-5420CB1B2224}" srcOrd="0" destOrd="0" presId="urn:microsoft.com/office/officeart/2005/8/layout/lProcess2"/>
    <dgm:cxn modelId="{FCB79347-647F-4CFC-A873-9D323D591C28}" type="presParOf" srcId="{E1AA61BA-EEC9-458C-8942-A6A8D1534CA0}" destId="{EE3D2ADA-B4CC-4525-8E7F-4FEB553462AA}" srcOrd="1" destOrd="0" presId="urn:microsoft.com/office/officeart/2005/8/layout/lProcess2"/>
    <dgm:cxn modelId="{14B45A69-790A-4767-978E-8CAF079C05BF}" type="presParOf" srcId="{E1AA61BA-EEC9-458C-8942-A6A8D1534CA0}" destId="{2B362436-42DF-49F1-8EB9-1EAD9407E064}" srcOrd="2" destOrd="0" presId="urn:microsoft.com/office/officeart/2005/8/layout/lProcess2"/>
    <dgm:cxn modelId="{1FA4D360-F18A-4081-A5F1-084DB84B3347}" type="presParOf" srcId="{2B362436-42DF-49F1-8EB9-1EAD9407E064}" destId="{7DD931E2-7C23-427C-BD4A-808202F05BB5}" srcOrd="0" destOrd="0" presId="urn:microsoft.com/office/officeart/2005/8/layout/lProcess2"/>
    <dgm:cxn modelId="{1E12DABD-2315-4542-B38F-EB8E091F1D71}" type="presParOf" srcId="{7DD931E2-7C23-427C-BD4A-808202F05BB5}" destId="{43CCAE05-C65E-4AE3-89C1-07447E143D1F}" srcOrd="0" destOrd="0" presId="urn:microsoft.com/office/officeart/2005/8/layout/lProcess2"/>
    <dgm:cxn modelId="{A6C2A19C-B02F-496E-8CEE-598215429EC6}" type="presParOf" srcId="{7DD931E2-7C23-427C-BD4A-808202F05BB5}" destId="{4E2E395C-8706-48A5-AAFB-22DBA61FB159}" srcOrd="1" destOrd="0" presId="urn:microsoft.com/office/officeart/2005/8/layout/lProcess2"/>
    <dgm:cxn modelId="{F40A41B0-2BB4-4AED-B931-77B040E964F3}" type="presParOf" srcId="{7DD931E2-7C23-427C-BD4A-808202F05BB5}" destId="{5FE60327-092E-44B3-91B3-D99C20D2D0AB}"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7C3AEB-19DE-4B95-9A70-F8BDCF5A0988}"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s-ES"/>
        </a:p>
      </dgm:t>
    </dgm:pt>
    <dgm:pt modelId="{A9ED1736-8571-4C9D-B71A-1FE560A00406}">
      <dgm:prSet phldrT="[Text]"/>
      <dgm:spPr/>
      <dgm:t>
        <a:bodyPr/>
        <a:lstStyle/>
        <a:p>
          <a:r>
            <a:rPr lang="es-ES" dirty="0" smtClean="0"/>
            <a:t>Identificar y registrar los clientes vulnerables</a:t>
          </a:r>
          <a:endParaRPr lang="es-ES" dirty="0"/>
        </a:p>
      </dgm:t>
    </dgm:pt>
    <dgm:pt modelId="{F30E78E5-F0D6-44C6-8928-473BCD5D3AB4}" type="parTrans" cxnId="{24F167ED-239A-4F48-A307-4D8AD1B36EDA}">
      <dgm:prSet/>
      <dgm:spPr/>
      <dgm:t>
        <a:bodyPr/>
        <a:lstStyle/>
        <a:p>
          <a:endParaRPr lang="es-ES"/>
        </a:p>
      </dgm:t>
    </dgm:pt>
    <dgm:pt modelId="{DFD63594-9D46-4077-B361-C37F0878B2EF}" type="sibTrans" cxnId="{24F167ED-239A-4F48-A307-4D8AD1B36EDA}">
      <dgm:prSet/>
      <dgm:spPr/>
      <dgm:t>
        <a:bodyPr/>
        <a:lstStyle/>
        <a:p>
          <a:endParaRPr lang="es-ES"/>
        </a:p>
      </dgm:t>
    </dgm:pt>
    <dgm:pt modelId="{355BD739-C9BE-437D-9FF4-8E9CFD6BAF51}">
      <dgm:prSet phldrT="[Text]" custT="1"/>
      <dgm:spPr/>
      <dgm:t>
        <a:bodyPr/>
        <a:lstStyle/>
        <a:p>
          <a:r>
            <a:rPr lang="es-ES" sz="1200" b="1" dirty="0" smtClean="0"/>
            <a:t>Capturar la información sobre sus clientes e identificar la potencial vulnerabilidad</a:t>
          </a:r>
          <a:endParaRPr lang="es-ES" sz="1200" b="1" dirty="0"/>
        </a:p>
      </dgm:t>
    </dgm:pt>
    <dgm:pt modelId="{7C363347-BC50-4A9D-B285-9C398F0D1E8F}" type="parTrans" cxnId="{E63595AF-2239-4F8A-818C-9BD1E407BE5F}">
      <dgm:prSet/>
      <dgm:spPr/>
      <dgm:t>
        <a:bodyPr/>
        <a:lstStyle/>
        <a:p>
          <a:endParaRPr lang="es-ES"/>
        </a:p>
      </dgm:t>
    </dgm:pt>
    <dgm:pt modelId="{C7892F4E-6D01-4A39-9F40-CF14987760A3}" type="sibTrans" cxnId="{E63595AF-2239-4F8A-818C-9BD1E407BE5F}">
      <dgm:prSet/>
      <dgm:spPr/>
      <dgm:t>
        <a:bodyPr/>
        <a:lstStyle/>
        <a:p>
          <a:endParaRPr lang="es-ES"/>
        </a:p>
      </dgm:t>
    </dgm:pt>
    <dgm:pt modelId="{C15A9C0D-4935-4110-89D2-273FA7F3BCCB}">
      <dgm:prSet phldrT="[Text]"/>
      <dgm:spPr/>
      <dgm:t>
        <a:bodyPr/>
        <a:lstStyle/>
        <a:p>
          <a:r>
            <a:rPr lang="es-ES" dirty="0" smtClean="0"/>
            <a:t>Coordinación y asesoramiento</a:t>
          </a:r>
          <a:endParaRPr lang="es-ES" dirty="0"/>
        </a:p>
      </dgm:t>
    </dgm:pt>
    <dgm:pt modelId="{66EBEC25-1C87-430F-85D7-261B843FC908}" type="parTrans" cxnId="{1B7749DF-B4C7-46F3-A321-83BFA588C302}">
      <dgm:prSet/>
      <dgm:spPr/>
      <dgm:t>
        <a:bodyPr/>
        <a:lstStyle/>
        <a:p>
          <a:endParaRPr lang="es-ES"/>
        </a:p>
      </dgm:t>
    </dgm:pt>
    <dgm:pt modelId="{248576E9-5DE0-4149-B1A9-5B521385CABD}" type="sibTrans" cxnId="{1B7749DF-B4C7-46F3-A321-83BFA588C302}">
      <dgm:prSet/>
      <dgm:spPr/>
      <dgm:t>
        <a:bodyPr/>
        <a:lstStyle/>
        <a:p>
          <a:endParaRPr lang="es-ES"/>
        </a:p>
      </dgm:t>
    </dgm:pt>
    <dgm:pt modelId="{6971099B-7421-4453-AA5A-948856CA0754}">
      <dgm:prSet phldrT="[Text]" custT="1"/>
      <dgm:spPr/>
      <dgm:t>
        <a:bodyPr/>
        <a:lstStyle/>
        <a:p>
          <a:r>
            <a:rPr lang="es-ES" sz="1200" dirty="0" smtClean="0"/>
            <a:t>Trabajo, en su caso, con organismos de asesoramiento, servicios de apoyo y organizaciones de caridad ayudar a gestionar deuda.</a:t>
          </a:r>
          <a:endParaRPr lang="es-ES" sz="1200" dirty="0"/>
        </a:p>
      </dgm:t>
    </dgm:pt>
    <dgm:pt modelId="{58E7C700-AF96-4543-AD43-7A9D2D6E1715}" type="parTrans" cxnId="{077C7DD8-004F-4F6F-BA65-A8170E01A95A}">
      <dgm:prSet/>
      <dgm:spPr/>
      <dgm:t>
        <a:bodyPr/>
        <a:lstStyle/>
        <a:p>
          <a:endParaRPr lang="es-ES"/>
        </a:p>
      </dgm:t>
    </dgm:pt>
    <dgm:pt modelId="{C90AAB52-E89B-402E-8C4D-F5C38DC6A33C}" type="sibTrans" cxnId="{077C7DD8-004F-4F6F-BA65-A8170E01A95A}">
      <dgm:prSet/>
      <dgm:spPr/>
      <dgm:t>
        <a:bodyPr/>
        <a:lstStyle/>
        <a:p>
          <a:endParaRPr lang="es-ES"/>
        </a:p>
      </dgm:t>
    </dgm:pt>
    <dgm:pt modelId="{1D5B291A-3C7F-4492-9C44-988F8FB40B64}">
      <dgm:prSet phldrT="[Text]"/>
      <dgm:spPr/>
      <dgm:t>
        <a:bodyPr/>
        <a:lstStyle/>
        <a:p>
          <a:r>
            <a:rPr lang="es-ES" dirty="0" smtClean="0"/>
            <a:t>Gestión de la deuda y desconexiones</a:t>
          </a:r>
          <a:endParaRPr lang="es-ES" dirty="0"/>
        </a:p>
      </dgm:t>
    </dgm:pt>
    <dgm:pt modelId="{531D3D4E-84AD-49B3-AC68-5755F94ECC2A}" type="parTrans" cxnId="{DD0518DD-EF91-4718-9328-1E4E69E4E5E5}">
      <dgm:prSet/>
      <dgm:spPr/>
      <dgm:t>
        <a:bodyPr/>
        <a:lstStyle/>
        <a:p>
          <a:endParaRPr lang="es-ES"/>
        </a:p>
      </dgm:t>
    </dgm:pt>
    <dgm:pt modelId="{1E2AFD53-3FA3-4802-8F00-D78F090F951A}" type="sibTrans" cxnId="{DD0518DD-EF91-4718-9328-1E4E69E4E5E5}">
      <dgm:prSet/>
      <dgm:spPr/>
      <dgm:t>
        <a:bodyPr/>
        <a:lstStyle/>
        <a:p>
          <a:endParaRPr lang="es-ES"/>
        </a:p>
      </dgm:t>
    </dgm:pt>
    <dgm:pt modelId="{A167350E-5172-4388-B3A5-8871FCE9EED6}">
      <dgm:prSet phldrT="[Text]" custT="1"/>
      <dgm:spPr/>
      <dgm:t>
        <a:bodyPr/>
        <a:lstStyle/>
        <a:p>
          <a:r>
            <a:rPr lang="es-ES" sz="1200" dirty="0" smtClean="0"/>
            <a:t>Ofrecer una gama de opciones de pago de la deuda.</a:t>
          </a:r>
          <a:endParaRPr lang="es-ES" sz="1200" dirty="0"/>
        </a:p>
      </dgm:t>
    </dgm:pt>
    <dgm:pt modelId="{48A9DE19-8240-46C8-8173-EFF0C87C3205}" type="parTrans" cxnId="{C7EF0340-86D5-4092-B14B-F37A0F66258C}">
      <dgm:prSet/>
      <dgm:spPr/>
      <dgm:t>
        <a:bodyPr/>
        <a:lstStyle/>
        <a:p>
          <a:endParaRPr lang="es-ES"/>
        </a:p>
      </dgm:t>
    </dgm:pt>
    <dgm:pt modelId="{62E3DAC4-7434-4BE7-A141-C08521E7B55A}" type="sibTrans" cxnId="{C7EF0340-86D5-4092-B14B-F37A0F66258C}">
      <dgm:prSet/>
      <dgm:spPr/>
      <dgm:t>
        <a:bodyPr/>
        <a:lstStyle/>
        <a:p>
          <a:endParaRPr lang="es-ES"/>
        </a:p>
      </dgm:t>
    </dgm:pt>
    <dgm:pt modelId="{4511CDFE-BE04-469B-B7E4-D75BC3EC901F}">
      <dgm:prSet custT="1"/>
      <dgm:spPr/>
      <dgm:t>
        <a:bodyPr/>
        <a:lstStyle/>
        <a:p>
          <a:r>
            <a:rPr lang="es-ES" sz="1200" dirty="0" smtClean="0"/>
            <a:t>Asegurar que los registros internos de los clientes vulnerables se actualizan</a:t>
          </a:r>
          <a:endParaRPr lang="es-ES" sz="1200" dirty="0"/>
        </a:p>
      </dgm:t>
    </dgm:pt>
    <dgm:pt modelId="{FC043925-E2D3-4619-9C25-8FD6B1E39A72}" type="parTrans" cxnId="{390E0271-A223-4B62-80A2-B89810A218A8}">
      <dgm:prSet/>
      <dgm:spPr/>
      <dgm:t>
        <a:bodyPr/>
        <a:lstStyle/>
        <a:p>
          <a:endParaRPr lang="es-ES"/>
        </a:p>
      </dgm:t>
    </dgm:pt>
    <dgm:pt modelId="{703BAB90-8C70-4FF1-B292-9421C538A719}" type="sibTrans" cxnId="{390E0271-A223-4B62-80A2-B89810A218A8}">
      <dgm:prSet/>
      <dgm:spPr/>
      <dgm:t>
        <a:bodyPr/>
        <a:lstStyle/>
        <a:p>
          <a:endParaRPr lang="es-ES"/>
        </a:p>
      </dgm:t>
    </dgm:pt>
    <dgm:pt modelId="{5946491A-05F6-4DC1-B393-E705B2F4E731}">
      <dgm:prSet custT="1"/>
      <dgm:spPr/>
      <dgm:t>
        <a:bodyPr/>
        <a:lstStyle/>
        <a:p>
          <a:r>
            <a:rPr lang="es-ES" sz="1200" b="1" dirty="0" smtClean="0"/>
            <a:t>Tener equipos de especialistas para ayudar y para apoyar la implementación y de las políticas de clientes vulnerables.</a:t>
          </a:r>
          <a:endParaRPr lang="es-ES" sz="1200" b="1" dirty="0"/>
        </a:p>
      </dgm:t>
    </dgm:pt>
    <dgm:pt modelId="{04FF518A-3B35-41B3-A061-976592E5652F}" type="parTrans" cxnId="{AE06BC0C-C12D-45BF-A178-9BD6EEEC067F}">
      <dgm:prSet/>
      <dgm:spPr/>
      <dgm:t>
        <a:bodyPr/>
        <a:lstStyle/>
        <a:p>
          <a:endParaRPr lang="es-ES"/>
        </a:p>
      </dgm:t>
    </dgm:pt>
    <dgm:pt modelId="{45E12E45-4878-42FC-8B88-E8455F1A16E9}" type="sibTrans" cxnId="{AE06BC0C-C12D-45BF-A178-9BD6EEEC067F}">
      <dgm:prSet/>
      <dgm:spPr/>
      <dgm:t>
        <a:bodyPr/>
        <a:lstStyle/>
        <a:p>
          <a:endParaRPr lang="es-ES"/>
        </a:p>
      </dgm:t>
    </dgm:pt>
    <dgm:pt modelId="{0ADE833E-DDEC-4FA1-9EB6-28FA3024E7AF}">
      <dgm:prSet custT="1"/>
      <dgm:spPr/>
      <dgm:t>
        <a:bodyPr/>
        <a:lstStyle/>
        <a:p>
          <a:r>
            <a:rPr lang="es-ES" sz="1200" dirty="0" smtClean="0"/>
            <a:t>Contactar con todos los clientes después de una desconexión con el objetivo de acordar un plan de pago.</a:t>
          </a:r>
          <a:endParaRPr lang="es-ES" sz="1200" dirty="0"/>
        </a:p>
      </dgm:t>
    </dgm:pt>
    <dgm:pt modelId="{71AF22D8-589C-460E-968C-03CEDC9A7905}" type="parTrans" cxnId="{A6F1E72D-4ADA-428D-95AF-4AEB9A5035CB}">
      <dgm:prSet/>
      <dgm:spPr/>
      <dgm:t>
        <a:bodyPr/>
        <a:lstStyle/>
        <a:p>
          <a:endParaRPr lang="es-ES"/>
        </a:p>
      </dgm:t>
    </dgm:pt>
    <dgm:pt modelId="{6F0697FA-2EEE-44AC-A78E-8BE60D84D1A3}" type="sibTrans" cxnId="{A6F1E72D-4ADA-428D-95AF-4AEB9A5035CB}">
      <dgm:prSet/>
      <dgm:spPr/>
      <dgm:t>
        <a:bodyPr/>
        <a:lstStyle/>
        <a:p>
          <a:endParaRPr lang="es-ES"/>
        </a:p>
      </dgm:t>
    </dgm:pt>
    <dgm:pt modelId="{5E7749AF-6A3D-4D2F-A5A7-08B8778AFCAE}">
      <dgm:prSet custT="1"/>
      <dgm:spPr/>
      <dgm:t>
        <a:bodyPr/>
        <a:lstStyle/>
        <a:p>
          <a:r>
            <a:rPr lang="es-ES" sz="1200" dirty="0" smtClean="0"/>
            <a:t>Tras de la desconexión de un cliente vulnerable, que sea prioritario volver a conectarlo (24h).</a:t>
          </a:r>
          <a:endParaRPr lang="es-ES" sz="1200" dirty="0"/>
        </a:p>
      </dgm:t>
    </dgm:pt>
    <dgm:pt modelId="{1A7C8C90-3BD3-49A7-90E5-9B719BBD19F5}" type="parTrans" cxnId="{47662A08-7CCB-4210-BED9-D945C60958AE}">
      <dgm:prSet/>
      <dgm:spPr/>
      <dgm:t>
        <a:bodyPr/>
        <a:lstStyle/>
        <a:p>
          <a:endParaRPr lang="es-ES"/>
        </a:p>
      </dgm:t>
    </dgm:pt>
    <dgm:pt modelId="{76EE4372-3653-4EF3-97DC-04970A3D7549}" type="sibTrans" cxnId="{47662A08-7CCB-4210-BED9-D945C60958AE}">
      <dgm:prSet/>
      <dgm:spPr/>
      <dgm:t>
        <a:bodyPr/>
        <a:lstStyle/>
        <a:p>
          <a:endParaRPr lang="es-ES"/>
        </a:p>
      </dgm:t>
    </dgm:pt>
    <dgm:pt modelId="{7533480C-3CFF-49FF-8F0A-F421775C68E8}">
      <dgm:prSet custT="1"/>
      <dgm:spPr/>
      <dgm:t>
        <a:bodyPr/>
        <a:lstStyle/>
        <a:p>
          <a:r>
            <a:rPr lang="es-ES" sz="1200" dirty="0" smtClean="0"/>
            <a:t>Supervisar los acuerdos de pago que se hayan establecido, en línea con los Principios clave de Ofgem para la capacidad de pago</a:t>
          </a:r>
          <a:endParaRPr lang="es-ES" sz="1200" dirty="0"/>
        </a:p>
      </dgm:t>
    </dgm:pt>
    <dgm:pt modelId="{2DE1BD93-D16C-4283-9CFD-4A08AC40DB91}" type="parTrans" cxnId="{A7A5206D-AC02-40BF-AA7F-7A2E641F936A}">
      <dgm:prSet/>
      <dgm:spPr/>
      <dgm:t>
        <a:bodyPr/>
        <a:lstStyle/>
        <a:p>
          <a:endParaRPr lang="es-ES"/>
        </a:p>
      </dgm:t>
    </dgm:pt>
    <dgm:pt modelId="{B2642A59-B147-4B42-9987-290A2FE3BE88}" type="sibTrans" cxnId="{A7A5206D-AC02-40BF-AA7F-7A2E641F936A}">
      <dgm:prSet/>
      <dgm:spPr/>
      <dgm:t>
        <a:bodyPr/>
        <a:lstStyle/>
        <a:p>
          <a:endParaRPr lang="es-ES"/>
        </a:p>
      </dgm:t>
    </dgm:pt>
    <dgm:pt modelId="{F8596716-13D8-4258-8EB4-D4B5C8DD4BED}">
      <dgm:prSet custT="1"/>
      <dgm:spPr/>
      <dgm:t>
        <a:bodyPr/>
        <a:lstStyle/>
        <a:p>
          <a:r>
            <a:rPr lang="es-ES" sz="1200" dirty="0" smtClean="0"/>
            <a:t>Obtener la autorización de la alta dirección antes de cualquier desconexión.</a:t>
          </a:r>
          <a:endParaRPr lang="es-ES" sz="1200" dirty="0"/>
        </a:p>
      </dgm:t>
    </dgm:pt>
    <dgm:pt modelId="{05895DE1-53FC-4DB0-B4D4-34E4A23C6109}" type="parTrans" cxnId="{B9DE1017-76C1-431C-BDDE-F76B9F837667}">
      <dgm:prSet/>
      <dgm:spPr/>
      <dgm:t>
        <a:bodyPr/>
        <a:lstStyle/>
        <a:p>
          <a:endParaRPr lang="es-ES"/>
        </a:p>
      </dgm:t>
    </dgm:pt>
    <dgm:pt modelId="{EA29791E-3D6C-4F02-B6CE-6441510F23B9}" type="sibTrans" cxnId="{B9DE1017-76C1-431C-BDDE-F76B9F837667}">
      <dgm:prSet/>
      <dgm:spPr/>
      <dgm:t>
        <a:bodyPr/>
        <a:lstStyle/>
        <a:p>
          <a:endParaRPr lang="es-ES"/>
        </a:p>
      </dgm:t>
    </dgm:pt>
    <dgm:pt modelId="{C9721F48-8FC9-44A6-A902-BE440EDACD4A}" type="pres">
      <dgm:prSet presAssocID="{347C3AEB-19DE-4B95-9A70-F8BDCF5A0988}" presName="Name0" presStyleCnt="0">
        <dgm:presLayoutVars>
          <dgm:dir/>
          <dgm:animLvl val="lvl"/>
          <dgm:resizeHandles val="exact"/>
        </dgm:presLayoutVars>
      </dgm:prSet>
      <dgm:spPr/>
      <dgm:t>
        <a:bodyPr/>
        <a:lstStyle/>
        <a:p>
          <a:endParaRPr lang="es-ES"/>
        </a:p>
      </dgm:t>
    </dgm:pt>
    <dgm:pt modelId="{4AB79F69-0717-45DC-B60D-0DD4EA3CF7BB}" type="pres">
      <dgm:prSet presAssocID="{A9ED1736-8571-4C9D-B71A-1FE560A00406}" presName="linNode" presStyleCnt="0"/>
      <dgm:spPr/>
    </dgm:pt>
    <dgm:pt modelId="{77CF1FBC-5746-4951-BAB6-F8C42EB34362}" type="pres">
      <dgm:prSet presAssocID="{A9ED1736-8571-4C9D-B71A-1FE560A00406}" presName="parentText" presStyleLbl="node1" presStyleIdx="0" presStyleCnt="3" custScaleX="86782" custScaleY="64627">
        <dgm:presLayoutVars>
          <dgm:chMax val="1"/>
          <dgm:bulletEnabled val="1"/>
        </dgm:presLayoutVars>
      </dgm:prSet>
      <dgm:spPr/>
      <dgm:t>
        <a:bodyPr/>
        <a:lstStyle/>
        <a:p>
          <a:endParaRPr lang="es-ES"/>
        </a:p>
      </dgm:t>
    </dgm:pt>
    <dgm:pt modelId="{6EE1A60C-3876-41B7-85FF-B6E29E7C2086}" type="pres">
      <dgm:prSet presAssocID="{A9ED1736-8571-4C9D-B71A-1FE560A00406}" presName="descendantText" presStyleLbl="alignAccFollowNode1" presStyleIdx="0" presStyleCnt="3" custScaleY="74658">
        <dgm:presLayoutVars>
          <dgm:bulletEnabled val="1"/>
        </dgm:presLayoutVars>
      </dgm:prSet>
      <dgm:spPr/>
      <dgm:t>
        <a:bodyPr/>
        <a:lstStyle/>
        <a:p>
          <a:endParaRPr lang="es-ES"/>
        </a:p>
      </dgm:t>
    </dgm:pt>
    <dgm:pt modelId="{1C15B337-B749-4C9A-9941-BA678A8FE0F7}" type="pres">
      <dgm:prSet presAssocID="{DFD63594-9D46-4077-B361-C37F0878B2EF}" presName="sp" presStyleCnt="0"/>
      <dgm:spPr/>
    </dgm:pt>
    <dgm:pt modelId="{52AB2C9F-C97E-4F17-8786-B9F14955C8C8}" type="pres">
      <dgm:prSet presAssocID="{C15A9C0D-4935-4110-89D2-273FA7F3BCCB}" presName="linNode" presStyleCnt="0"/>
      <dgm:spPr/>
    </dgm:pt>
    <dgm:pt modelId="{A5C7E3BE-E069-45A8-A46C-99ADFAB46579}" type="pres">
      <dgm:prSet presAssocID="{C15A9C0D-4935-4110-89D2-273FA7F3BCCB}" presName="parentText" presStyleLbl="node1" presStyleIdx="1" presStyleCnt="3" custScaleX="85633" custScaleY="62058">
        <dgm:presLayoutVars>
          <dgm:chMax val="1"/>
          <dgm:bulletEnabled val="1"/>
        </dgm:presLayoutVars>
      </dgm:prSet>
      <dgm:spPr/>
      <dgm:t>
        <a:bodyPr/>
        <a:lstStyle/>
        <a:p>
          <a:endParaRPr lang="es-ES"/>
        </a:p>
      </dgm:t>
    </dgm:pt>
    <dgm:pt modelId="{F795AAA6-54DF-42D0-A6FD-1A6E8B69E417}" type="pres">
      <dgm:prSet presAssocID="{C15A9C0D-4935-4110-89D2-273FA7F3BCCB}" presName="descendantText" presStyleLbl="alignAccFollowNode1" presStyleIdx="1" presStyleCnt="3" custScaleY="71962">
        <dgm:presLayoutVars>
          <dgm:bulletEnabled val="1"/>
        </dgm:presLayoutVars>
      </dgm:prSet>
      <dgm:spPr/>
      <dgm:t>
        <a:bodyPr/>
        <a:lstStyle/>
        <a:p>
          <a:endParaRPr lang="es-ES"/>
        </a:p>
      </dgm:t>
    </dgm:pt>
    <dgm:pt modelId="{0CA6657C-0D36-48A7-99BF-078C0047C84D}" type="pres">
      <dgm:prSet presAssocID="{248576E9-5DE0-4149-B1A9-5B521385CABD}" presName="sp" presStyleCnt="0"/>
      <dgm:spPr/>
    </dgm:pt>
    <dgm:pt modelId="{931FDDCD-AAC8-446A-8E11-49E173ED5B2F}" type="pres">
      <dgm:prSet presAssocID="{1D5B291A-3C7F-4492-9C44-988F8FB40B64}" presName="linNode" presStyleCnt="0"/>
      <dgm:spPr/>
    </dgm:pt>
    <dgm:pt modelId="{B571D41F-AFC1-49C8-A228-D98A56DEFF72}" type="pres">
      <dgm:prSet presAssocID="{1D5B291A-3C7F-4492-9C44-988F8FB40B64}" presName="parentText" presStyleLbl="node1" presStyleIdx="2" presStyleCnt="3" custScaleX="86782">
        <dgm:presLayoutVars>
          <dgm:chMax val="1"/>
          <dgm:bulletEnabled val="1"/>
        </dgm:presLayoutVars>
      </dgm:prSet>
      <dgm:spPr/>
      <dgm:t>
        <a:bodyPr/>
        <a:lstStyle/>
        <a:p>
          <a:endParaRPr lang="es-ES"/>
        </a:p>
      </dgm:t>
    </dgm:pt>
    <dgm:pt modelId="{46A73309-B8CD-4785-BF7E-662A99EEB2D0}" type="pres">
      <dgm:prSet presAssocID="{1D5B291A-3C7F-4492-9C44-988F8FB40B64}" presName="descendantText" presStyleLbl="alignAccFollowNode1" presStyleIdx="2" presStyleCnt="3" custScaleY="115365">
        <dgm:presLayoutVars>
          <dgm:bulletEnabled val="1"/>
        </dgm:presLayoutVars>
      </dgm:prSet>
      <dgm:spPr/>
      <dgm:t>
        <a:bodyPr/>
        <a:lstStyle/>
        <a:p>
          <a:endParaRPr lang="es-ES"/>
        </a:p>
      </dgm:t>
    </dgm:pt>
  </dgm:ptLst>
  <dgm:cxnLst>
    <dgm:cxn modelId="{E73CAB73-1DB9-48EF-8C5F-38FF440B3A25}" type="presOf" srcId="{C15A9C0D-4935-4110-89D2-273FA7F3BCCB}" destId="{A5C7E3BE-E069-45A8-A46C-99ADFAB46579}" srcOrd="0" destOrd="0" presId="urn:microsoft.com/office/officeart/2005/8/layout/vList5"/>
    <dgm:cxn modelId="{A6F1E72D-4ADA-428D-95AF-4AEB9A5035CB}" srcId="{1D5B291A-3C7F-4492-9C44-988F8FB40B64}" destId="{0ADE833E-DDEC-4FA1-9EB6-28FA3024E7AF}" srcOrd="1" destOrd="0" parTransId="{71AF22D8-589C-460E-968C-03CEDC9A7905}" sibTransId="{6F0697FA-2EEE-44AC-A78E-8BE60D84D1A3}"/>
    <dgm:cxn modelId="{1B7749DF-B4C7-46F3-A321-83BFA588C302}" srcId="{347C3AEB-19DE-4B95-9A70-F8BDCF5A0988}" destId="{C15A9C0D-4935-4110-89D2-273FA7F3BCCB}" srcOrd="1" destOrd="0" parTransId="{66EBEC25-1C87-430F-85D7-261B843FC908}" sibTransId="{248576E9-5DE0-4149-B1A9-5B521385CABD}"/>
    <dgm:cxn modelId="{A7A5206D-AC02-40BF-AA7F-7A2E641F936A}" srcId="{1D5B291A-3C7F-4492-9C44-988F8FB40B64}" destId="{7533480C-3CFF-49FF-8F0A-F421775C68E8}" srcOrd="4" destOrd="0" parTransId="{2DE1BD93-D16C-4283-9CFD-4A08AC40DB91}" sibTransId="{B2642A59-B147-4B42-9987-290A2FE3BE88}"/>
    <dgm:cxn modelId="{5543D421-AE1B-4000-ACC9-CD9F093CB09B}" type="presOf" srcId="{5E7749AF-6A3D-4D2F-A5A7-08B8778AFCAE}" destId="{46A73309-B8CD-4785-BF7E-662A99EEB2D0}" srcOrd="0" destOrd="3" presId="urn:microsoft.com/office/officeart/2005/8/layout/vList5"/>
    <dgm:cxn modelId="{B9DE1017-76C1-431C-BDDE-F76B9F837667}" srcId="{1D5B291A-3C7F-4492-9C44-988F8FB40B64}" destId="{F8596716-13D8-4258-8EB4-D4B5C8DD4BED}" srcOrd="2" destOrd="0" parTransId="{05895DE1-53FC-4DB0-B4D4-34E4A23C6109}" sibTransId="{EA29791E-3D6C-4F02-B6CE-6441510F23B9}"/>
    <dgm:cxn modelId="{1D730983-A345-47B8-BCE4-B32592ED28C0}" type="presOf" srcId="{0ADE833E-DDEC-4FA1-9EB6-28FA3024E7AF}" destId="{46A73309-B8CD-4785-BF7E-662A99EEB2D0}" srcOrd="0" destOrd="1" presId="urn:microsoft.com/office/officeart/2005/8/layout/vList5"/>
    <dgm:cxn modelId="{7308A050-39CB-42DF-9AF9-172980DD788D}" type="presOf" srcId="{A167350E-5172-4388-B3A5-8871FCE9EED6}" destId="{46A73309-B8CD-4785-BF7E-662A99EEB2D0}" srcOrd="0" destOrd="0" presId="urn:microsoft.com/office/officeart/2005/8/layout/vList5"/>
    <dgm:cxn modelId="{842C2167-0031-442E-8726-978B85FF5FC9}" type="presOf" srcId="{1D5B291A-3C7F-4492-9C44-988F8FB40B64}" destId="{B571D41F-AFC1-49C8-A228-D98A56DEFF72}" srcOrd="0" destOrd="0" presId="urn:microsoft.com/office/officeart/2005/8/layout/vList5"/>
    <dgm:cxn modelId="{671810F3-F2ED-4F97-B715-15B8EB6AB27B}" type="presOf" srcId="{5946491A-05F6-4DC1-B393-E705B2F4E731}" destId="{F795AAA6-54DF-42D0-A6FD-1A6E8B69E417}" srcOrd="0" destOrd="1" presId="urn:microsoft.com/office/officeart/2005/8/layout/vList5"/>
    <dgm:cxn modelId="{390E0271-A223-4B62-80A2-B89810A218A8}" srcId="{A9ED1736-8571-4C9D-B71A-1FE560A00406}" destId="{4511CDFE-BE04-469B-B7E4-D75BC3EC901F}" srcOrd="1" destOrd="0" parTransId="{FC043925-E2D3-4619-9C25-8FD6B1E39A72}" sibTransId="{703BAB90-8C70-4FF1-B292-9421C538A719}"/>
    <dgm:cxn modelId="{E63595AF-2239-4F8A-818C-9BD1E407BE5F}" srcId="{A9ED1736-8571-4C9D-B71A-1FE560A00406}" destId="{355BD739-C9BE-437D-9FF4-8E9CFD6BAF51}" srcOrd="0" destOrd="0" parTransId="{7C363347-BC50-4A9D-B285-9C398F0D1E8F}" sibTransId="{C7892F4E-6D01-4A39-9F40-CF14987760A3}"/>
    <dgm:cxn modelId="{DD0518DD-EF91-4718-9328-1E4E69E4E5E5}" srcId="{347C3AEB-19DE-4B95-9A70-F8BDCF5A0988}" destId="{1D5B291A-3C7F-4492-9C44-988F8FB40B64}" srcOrd="2" destOrd="0" parTransId="{531D3D4E-84AD-49B3-AC68-5755F94ECC2A}" sibTransId="{1E2AFD53-3FA3-4802-8F00-D78F090F951A}"/>
    <dgm:cxn modelId="{AE06BC0C-C12D-45BF-A178-9BD6EEEC067F}" srcId="{C15A9C0D-4935-4110-89D2-273FA7F3BCCB}" destId="{5946491A-05F6-4DC1-B393-E705B2F4E731}" srcOrd="1" destOrd="0" parTransId="{04FF518A-3B35-41B3-A061-976592E5652F}" sibTransId="{45E12E45-4878-42FC-8B88-E8455F1A16E9}"/>
    <dgm:cxn modelId="{24F167ED-239A-4F48-A307-4D8AD1B36EDA}" srcId="{347C3AEB-19DE-4B95-9A70-F8BDCF5A0988}" destId="{A9ED1736-8571-4C9D-B71A-1FE560A00406}" srcOrd="0" destOrd="0" parTransId="{F30E78E5-F0D6-44C6-8928-473BCD5D3AB4}" sibTransId="{DFD63594-9D46-4077-B361-C37F0878B2EF}"/>
    <dgm:cxn modelId="{F63FCCB2-522F-45C7-89FB-04F818C1B2B2}" type="presOf" srcId="{6971099B-7421-4453-AA5A-948856CA0754}" destId="{F795AAA6-54DF-42D0-A6FD-1A6E8B69E417}" srcOrd="0" destOrd="0" presId="urn:microsoft.com/office/officeart/2005/8/layout/vList5"/>
    <dgm:cxn modelId="{0ED3D264-54FE-4415-BAF9-B35172CA0CE7}" type="presOf" srcId="{A9ED1736-8571-4C9D-B71A-1FE560A00406}" destId="{77CF1FBC-5746-4951-BAB6-F8C42EB34362}" srcOrd="0" destOrd="0" presId="urn:microsoft.com/office/officeart/2005/8/layout/vList5"/>
    <dgm:cxn modelId="{56220C39-487F-4BDA-B27F-514242667070}" type="presOf" srcId="{355BD739-C9BE-437D-9FF4-8E9CFD6BAF51}" destId="{6EE1A60C-3876-41B7-85FF-B6E29E7C2086}" srcOrd="0" destOrd="0" presId="urn:microsoft.com/office/officeart/2005/8/layout/vList5"/>
    <dgm:cxn modelId="{A29A91E6-60F2-4DA6-89EB-6D29E2DBEF65}" type="presOf" srcId="{7533480C-3CFF-49FF-8F0A-F421775C68E8}" destId="{46A73309-B8CD-4785-BF7E-662A99EEB2D0}" srcOrd="0" destOrd="4" presId="urn:microsoft.com/office/officeart/2005/8/layout/vList5"/>
    <dgm:cxn modelId="{DB8BE3CD-2DC7-4147-A6EB-8AE53A99BEBA}" type="presOf" srcId="{F8596716-13D8-4258-8EB4-D4B5C8DD4BED}" destId="{46A73309-B8CD-4785-BF7E-662A99EEB2D0}" srcOrd="0" destOrd="2" presId="urn:microsoft.com/office/officeart/2005/8/layout/vList5"/>
    <dgm:cxn modelId="{ED583CD1-EBDC-48FB-A347-FEADDBC49CD6}" type="presOf" srcId="{4511CDFE-BE04-469B-B7E4-D75BC3EC901F}" destId="{6EE1A60C-3876-41B7-85FF-B6E29E7C2086}" srcOrd="0" destOrd="1" presId="urn:microsoft.com/office/officeart/2005/8/layout/vList5"/>
    <dgm:cxn modelId="{C7EF0340-86D5-4092-B14B-F37A0F66258C}" srcId="{1D5B291A-3C7F-4492-9C44-988F8FB40B64}" destId="{A167350E-5172-4388-B3A5-8871FCE9EED6}" srcOrd="0" destOrd="0" parTransId="{48A9DE19-8240-46C8-8173-EFF0C87C3205}" sibTransId="{62E3DAC4-7434-4BE7-A141-C08521E7B55A}"/>
    <dgm:cxn modelId="{C167BB99-3847-4DAC-9B9E-20E5D36BD9A9}" type="presOf" srcId="{347C3AEB-19DE-4B95-9A70-F8BDCF5A0988}" destId="{C9721F48-8FC9-44A6-A902-BE440EDACD4A}" srcOrd="0" destOrd="0" presId="urn:microsoft.com/office/officeart/2005/8/layout/vList5"/>
    <dgm:cxn modelId="{47662A08-7CCB-4210-BED9-D945C60958AE}" srcId="{1D5B291A-3C7F-4492-9C44-988F8FB40B64}" destId="{5E7749AF-6A3D-4D2F-A5A7-08B8778AFCAE}" srcOrd="3" destOrd="0" parTransId="{1A7C8C90-3BD3-49A7-90E5-9B719BBD19F5}" sibTransId="{76EE4372-3653-4EF3-97DC-04970A3D7549}"/>
    <dgm:cxn modelId="{077C7DD8-004F-4F6F-BA65-A8170E01A95A}" srcId="{C15A9C0D-4935-4110-89D2-273FA7F3BCCB}" destId="{6971099B-7421-4453-AA5A-948856CA0754}" srcOrd="0" destOrd="0" parTransId="{58E7C700-AF96-4543-AD43-7A9D2D6E1715}" sibTransId="{C90AAB52-E89B-402E-8C4D-F5C38DC6A33C}"/>
    <dgm:cxn modelId="{794A6E24-4ED2-4A13-8DD4-E53CF969E9CD}" type="presParOf" srcId="{C9721F48-8FC9-44A6-A902-BE440EDACD4A}" destId="{4AB79F69-0717-45DC-B60D-0DD4EA3CF7BB}" srcOrd="0" destOrd="0" presId="urn:microsoft.com/office/officeart/2005/8/layout/vList5"/>
    <dgm:cxn modelId="{F9BBB0D2-4CCB-4172-88C7-8B2CA3BB6E24}" type="presParOf" srcId="{4AB79F69-0717-45DC-B60D-0DD4EA3CF7BB}" destId="{77CF1FBC-5746-4951-BAB6-F8C42EB34362}" srcOrd="0" destOrd="0" presId="urn:microsoft.com/office/officeart/2005/8/layout/vList5"/>
    <dgm:cxn modelId="{917B1B64-1150-49EA-B780-156FFB2D19D5}" type="presParOf" srcId="{4AB79F69-0717-45DC-B60D-0DD4EA3CF7BB}" destId="{6EE1A60C-3876-41B7-85FF-B6E29E7C2086}" srcOrd="1" destOrd="0" presId="urn:microsoft.com/office/officeart/2005/8/layout/vList5"/>
    <dgm:cxn modelId="{538AB36A-891A-4657-835D-6F737BF82DB5}" type="presParOf" srcId="{C9721F48-8FC9-44A6-A902-BE440EDACD4A}" destId="{1C15B337-B749-4C9A-9941-BA678A8FE0F7}" srcOrd="1" destOrd="0" presId="urn:microsoft.com/office/officeart/2005/8/layout/vList5"/>
    <dgm:cxn modelId="{FCC564A2-C16C-449D-9543-8BEB930642AD}" type="presParOf" srcId="{C9721F48-8FC9-44A6-A902-BE440EDACD4A}" destId="{52AB2C9F-C97E-4F17-8786-B9F14955C8C8}" srcOrd="2" destOrd="0" presId="urn:microsoft.com/office/officeart/2005/8/layout/vList5"/>
    <dgm:cxn modelId="{5AA6D291-A89F-4588-B827-97E832E6BC53}" type="presParOf" srcId="{52AB2C9F-C97E-4F17-8786-B9F14955C8C8}" destId="{A5C7E3BE-E069-45A8-A46C-99ADFAB46579}" srcOrd="0" destOrd="0" presId="urn:microsoft.com/office/officeart/2005/8/layout/vList5"/>
    <dgm:cxn modelId="{215986A8-2BFB-48A7-837B-9F7990852860}" type="presParOf" srcId="{52AB2C9F-C97E-4F17-8786-B9F14955C8C8}" destId="{F795AAA6-54DF-42D0-A6FD-1A6E8B69E417}" srcOrd="1" destOrd="0" presId="urn:microsoft.com/office/officeart/2005/8/layout/vList5"/>
    <dgm:cxn modelId="{F5A9BF19-C20F-4B0F-81F0-1F1A5DBD0340}" type="presParOf" srcId="{C9721F48-8FC9-44A6-A902-BE440EDACD4A}" destId="{0CA6657C-0D36-48A7-99BF-078C0047C84D}" srcOrd="3" destOrd="0" presId="urn:microsoft.com/office/officeart/2005/8/layout/vList5"/>
    <dgm:cxn modelId="{AAD65CE3-7CEB-474A-8F41-4EB1B31FE7A5}" type="presParOf" srcId="{C9721F48-8FC9-44A6-A902-BE440EDACD4A}" destId="{931FDDCD-AAC8-446A-8E11-49E173ED5B2F}" srcOrd="4" destOrd="0" presId="urn:microsoft.com/office/officeart/2005/8/layout/vList5"/>
    <dgm:cxn modelId="{41202169-4B50-456F-B330-E6CF37D7F6C0}" type="presParOf" srcId="{931FDDCD-AAC8-446A-8E11-49E173ED5B2F}" destId="{B571D41F-AFC1-49C8-A228-D98A56DEFF72}" srcOrd="0" destOrd="0" presId="urn:microsoft.com/office/officeart/2005/8/layout/vList5"/>
    <dgm:cxn modelId="{010F7E69-0BA2-4EE4-8A36-3E2610F1E36E}" type="presParOf" srcId="{931FDDCD-AAC8-446A-8E11-49E173ED5B2F}" destId="{46A73309-B8CD-4785-BF7E-662A99EEB2D0}"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52DFD63-F9FB-4F77-B185-FB2A18F95908}" type="doc">
      <dgm:prSet loTypeId="urn:microsoft.com/office/officeart/2005/8/layout/hList1" loCatId="list" qsTypeId="urn:microsoft.com/office/officeart/2005/8/quickstyle/simple1" qsCatId="simple" csTypeId="urn:microsoft.com/office/officeart/2005/8/colors/accent6_5" csCatId="accent6" phldr="1"/>
      <dgm:spPr/>
      <dgm:t>
        <a:bodyPr/>
        <a:lstStyle/>
        <a:p>
          <a:endParaRPr lang="es-ES"/>
        </a:p>
      </dgm:t>
    </dgm:pt>
    <dgm:pt modelId="{4FCFE1B9-2275-49F6-90AF-E9D2C49C3F2C}">
      <dgm:prSet phldrT="[Text]" custT="1"/>
      <dgm:spPr/>
      <dgm:t>
        <a:bodyPr/>
        <a:lstStyle/>
        <a:p>
          <a:r>
            <a:rPr lang="es-ES" sz="2400" dirty="0" smtClean="0"/>
            <a:t>Coordinación</a:t>
          </a:r>
          <a:endParaRPr lang="es-ES" sz="2400" dirty="0"/>
        </a:p>
      </dgm:t>
    </dgm:pt>
    <dgm:pt modelId="{19FACA78-C0AC-4336-B48C-800A0E257CC1}" type="parTrans" cxnId="{71CCE6B4-AAF7-4F95-B103-ABBFD9684CC1}">
      <dgm:prSet/>
      <dgm:spPr/>
      <dgm:t>
        <a:bodyPr/>
        <a:lstStyle/>
        <a:p>
          <a:endParaRPr lang="es-ES"/>
        </a:p>
      </dgm:t>
    </dgm:pt>
    <dgm:pt modelId="{C67CB88A-0070-4DEC-B72B-9F00205B2D4C}" type="sibTrans" cxnId="{71CCE6B4-AAF7-4F95-B103-ABBFD9684CC1}">
      <dgm:prSet/>
      <dgm:spPr/>
      <dgm:t>
        <a:bodyPr/>
        <a:lstStyle/>
        <a:p>
          <a:endParaRPr lang="es-ES"/>
        </a:p>
      </dgm:t>
    </dgm:pt>
    <dgm:pt modelId="{568D9604-9F5A-4592-9E89-37070CAC5A9C}">
      <dgm:prSet phldrT="[Text]" custT="1"/>
      <dgm:spPr/>
      <dgm:t>
        <a:bodyPr/>
        <a:lstStyle/>
        <a:p>
          <a:r>
            <a:rPr lang="es-ES" sz="1800" dirty="0" smtClean="0"/>
            <a:t>Fuel Poverty Advisory Group (GB)</a:t>
          </a:r>
          <a:endParaRPr lang="es-ES" sz="1800" dirty="0"/>
        </a:p>
      </dgm:t>
    </dgm:pt>
    <dgm:pt modelId="{98CD0597-F115-4422-A44E-CFC28BF64AC2}" type="parTrans" cxnId="{808FDE89-E88C-4FE9-8AAE-F8A0048265A1}">
      <dgm:prSet/>
      <dgm:spPr/>
      <dgm:t>
        <a:bodyPr/>
        <a:lstStyle/>
        <a:p>
          <a:endParaRPr lang="es-ES"/>
        </a:p>
      </dgm:t>
    </dgm:pt>
    <dgm:pt modelId="{AA4428FF-DB9B-4FC1-8BD6-644A98992D0A}" type="sibTrans" cxnId="{808FDE89-E88C-4FE9-8AAE-F8A0048265A1}">
      <dgm:prSet/>
      <dgm:spPr/>
      <dgm:t>
        <a:bodyPr/>
        <a:lstStyle/>
        <a:p>
          <a:endParaRPr lang="es-ES"/>
        </a:p>
      </dgm:t>
    </dgm:pt>
    <dgm:pt modelId="{D54F9944-971B-482F-831C-2A7354B376EA}">
      <dgm:prSet phldrT="[Text]" custT="1"/>
      <dgm:spPr/>
      <dgm:t>
        <a:bodyPr/>
        <a:lstStyle/>
        <a:p>
          <a:r>
            <a:rPr lang="es-ES" sz="1800" dirty="0" smtClean="0"/>
            <a:t>Acuerdo Comercializadores y organizaciones de gestión de deuda (PB)</a:t>
          </a:r>
          <a:endParaRPr lang="es-ES" sz="1800" dirty="0"/>
        </a:p>
      </dgm:t>
    </dgm:pt>
    <dgm:pt modelId="{6B85B9FE-145C-4A19-BB7D-AE92F4BC33D7}" type="parTrans" cxnId="{E8FAF33C-1909-4DAB-A794-E719A147B48B}">
      <dgm:prSet/>
      <dgm:spPr/>
      <dgm:t>
        <a:bodyPr/>
        <a:lstStyle/>
        <a:p>
          <a:endParaRPr lang="es-ES"/>
        </a:p>
      </dgm:t>
    </dgm:pt>
    <dgm:pt modelId="{34E95995-A62E-4969-994B-A47F517915BD}" type="sibTrans" cxnId="{E8FAF33C-1909-4DAB-A794-E719A147B48B}">
      <dgm:prSet/>
      <dgm:spPr/>
      <dgm:t>
        <a:bodyPr/>
        <a:lstStyle/>
        <a:p>
          <a:endParaRPr lang="es-ES"/>
        </a:p>
      </dgm:t>
    </dgm:pt>
    <dgm:pt modelId="{D1825467-37B2-4A49-93A5-03FA9AEAAD68}">
      <dgm:prSet phldrT="[Text]" custT="1"/>
      <dgm:spPr/>
      <dgm:t>
        <a:bodyPr/>
        <a:lstStyle/>
        <a:p>
          <a:r>
            <a:rPr lang="es-ES" sz="2400" dirty="0" smtClean="0"/>
            <a:t>Intercambio de información</a:t>
          </a:r>
          <a:endParaRPr lang="es-ES" sz="2400" dirty="0"/>
        </a:p>
      </dgm:t>
    </dgm:pt>
    <dgm:pt modelId="{C134B39D-F07E-4925-8D0A-3AEB992C5C6C}" type="parTrans" cxnId="{B5AF26ED-0F61-4FDC-A93F-0091FAB39D61}">
      <dgm:prSet/>
      <dgm:spPr/>
      <dgm:t>
        <a:bodyPr/>
        <a:lstStyle/>
        <a:p>
          <a:endParaRPr lang="es-ES"/>
        </a:p>
      </dgm:t>
    </dgm:pt>
    <dgm:pt modelId="{77FD6B5C-FA5F-45D5-8DCD-41A129C9FC48}" type="sibTrans" cxnId="{B5AF26ED-0F61-4FDC-A93F-0091FAB39D61}">
      <dgm:prSet/>
      <dgm:spPr/>
      <dgm:t>
        <a:bodyPr/>
        <a:lstStyle/>
        <a:p>
          <a:endParaRPr lang="es-ES"/>
        </a:p>
      </dgm:t>
    </dgm:pt>
    <dgm:pt modelId="{E4D1AE33-D6F5-4CC9-A18A-4234ABE2CDC8}">
      <dgm:prSet phldrT="[Text]" custT="1"/>
      <dgm:spPr/>
      <dgm:t>
        <a:bodyPr/>
        <a:lstStyle/>
        <a:p>
          <a:r>
            <a:rPr lang="es-ES" sz="1800" dirty="0" smtClean="0"/>
            <a:t>Comercializadores británicos envían información al Regulador:</a:t>
          </a:r>
          <a:endParaRPr lang="es-ES" sz="1800" dirty="0"/>
        </a:p>
      </dgm:t>
    </dgm:pt>
    <dgm:pt modelId="{EC208F58-FDD1-4740-B640-C5FEB2B5081B}" type="parTrans" cxnId="{A29E2D85-8509-4161-90C9-969D4B8FF843}">
      <dgm:prSet/>
      <dgm:spPr/>
      <dgm:t>
        <a:bodyPr/>
        <a:lstStyle/>
        <a:p>
          <a:endParaRPr lang="es-ES"/>
        </a:p>
      </dgm:t>
    </dgm:pt>
    <dgm:pt modelId="{CB123234-96CE-4937-89B8-F5A2CE993D28}" type="sibTrans" cxnId="{A29E2D85-8509-4161-90C9-969D4B8FF843}">
      <dgm:prSet/>
      <dgm:spPr/>
      <dgm:t>
        <a:bodyPr/>
        <a:lstStyle/>
        <a:p>
          <a:endParaRPr lang="es-ES"/>
        </a:p>
      </dgm:t>
    </dgm:pt>
    <dgm:pt modelId="{1445B752-A6EF-42D2-B17E-37E57799D9A7}">
      <dgm:prSet phldrT="[Text]" custT="1"/>
      <dgm:spPr/>
      <dgm:t>
        <a:bodyPr/>
        <a:lstStyle/>
        <a:p>
          <a:r>
            <a:rPr lang="es-ES" sz="1400" i="1" dirty="0" smtClean="0"/>
            <a:t>Índices de desconexión</a:t>
          </a:r>
          <a:endParaRPr lang="es-ES" sz="1400" i="1" dirty="0"/>
        </a:p>
      </dgm:t>
    </dgm:pt>
    <dgm:pt modelId="{05C552BE-1288-4EB3-9C2E-779363EAE6A7}" type="parTrans" cxnId="{74F0C251-349B-4520-B10F-05449E0AEE4C}">
      <dgm:prSet/>
      <dgm:spPr/>
      <dgm:t>
        <a:bodyPr/>
        <a:lstStyle/>
        <a:p>
          <a:endParaRPr lang="es-ES"/>
        </a:p>
      </dgm:t>
    </dgm:pt>
    <dgm:pt modelId="{6A5E42EF-CB4C-4742-82D9-D814126942E7}" type="sibTrans" cxnId="{74F0C251-349B-4520-B10F-05449E0AEE4C}">
      <dgm:prSet/>
      <dgm:spPr/>
      <dgm:t>
        <a:bodyPr/>
        <a:lstStyle/>
        <a:p>
          <a:endParaRPr lang="es-ES"/>
        </a:p>
      </dgm:t>
    </dgm:pt>
    <dgm:pt modelId="{31A0A8B2-722A-4714-B919-78394865474C}">
      <dgm:prSet phldrT="[Text]" custT="1"/>
      <dgm:spPr/>
      <dgm:t>
        <a:bodyPr/>
        <a:lstStyle/>
        <a:p>
          <a:r>
            <a:rPr lang="es-ES" sz="1400" i="1" dirty="0" smtClean="0"/>
            <a:t>Niveles de deuda</a:t>
          </a:r>
          <a:endParaRPr lang="es-ES" sz="1400" i="1" dirty="0"/>
        </a:p>
      </dgm:t>
    </dgm:pt>
    <dgm:pt modelId="{8ECFB457-6A17-4C41-BB44-ABDC1477DFCB}" type="parTrans" cxnId="{78CEBB37-56F4-4461-AE0D-370191D67189}">
      <dgm:prSet/>
      <dgm:spPr/>
      <dgm:t>
        <a:bodyPr/>
        <a:lstStyle/>
        <a:p>
          <a:endParaRPr lang="es-ES"/>
        </a:p>
      </dgm:t>
    </dgm:pt>
    <dgm:pt modelId="{6286DB31-8DAB-48BF-B9DE-06AE36779C6B}" type="sibTrans" cxnId="{78CEBB37-56F4-4461-AE0D-370191D67189}">
      <dgm:prSet/>
      <dgm:spPr/>
      <dgm:t>
        <a:bodyPr/>
        <a:lstStyle/>
        <a:p>
          <a:endParaRPr lang="es-ES"/>
        </a:p>
      </dgm:t>
    </dgm:pt>
    <dgm:pt modelId="{4A18ED5D-FA97-4426-8C95-6E8A994AFEEA}">
      <dgm:prSet phldrT="[Text]" custT="1"/>
      <dgm:spPr/>
      <dgm:t>
        <a:bodyPr/>
        <a:lstStyle/>
        <a:p>
          <a:r>
            <a:rPr lang="es-ES" sz="1400" i="1" dirty="0" smtClean="0"/>
            <a:t>Contadores Prepago</a:t>
          </a:r>
          <a:endParaRPr lang="es-ES" sz="1400" i="1" dirty="0"/>
        </a:p>
      </dgm:t>
    </dgm:pt>
    <dgm:pt modelId="{7B936D96-0A52-49D8-B11B-FB5BC13DAD63}" type="parTrans" cxnId="{0C964781-C31F-4BF8-B41B-E66404B52A1F}">
      <dgm:prSet/>
      <dgm:spPr/>
      <dgm:t>
        <a:bodyPr/>
        <a:lstStyle/>
        <a:p>
          <a:endParaRPr lang="es-ES"/>
        </a:p>
      </dgm:t>
    </dgm:pt>
    <dgm:pt modelId="{7C7F51C3-5A4E-4799-80E3-54F0F6395C8C}" type="sibTrans" cxnId="{0C964781-C31F-4BF8-B41B-E66404B52A1F}">
      <dgm:prSet/>
      <dgm:spPr/>
      <dgm:t>
        <a:bodyPr/>
        <a:lstStyle/>
        <a:p>
          <a:endParaRPr lang="es-ES"/>
        </a:p>
      </dgm:t>
    </dgm:pt>
    <dgm:pt modelId="{B241AFED-47EE-419C-AD08-1E3ED44616D4}">
      <dgm:prSet phldrT="[Text]" custT="1"/>
      <dgm:spPr/>
      <dgm:t>
        <a:bodyPr/>
        <a:lstStyle/>
        <a:p>
          <a:r>
            <a:rPr lang="es-ES" sz="1400" i="1" dirty="0" smtClean="0"/>
            <a:t>Ayudas consumidores vulnerables</a:t>
          </a:r>
          <a:endParaRPr lang="es-ES" sz="1400" i="1" dirty="0"/>
        </a:p>
      </dgm:t>
    </dgm:pt>
    <dgm:pt modelId="{4C6CBF00-DE7C-4236-9960-7751622C6589}" type="parTrans" cxnId="{78B93A67-A2EE-40BC-B125-851FD99936A4}">
      <dgm:prSet/>
      <dgm:spPr/>
      <dgm:t>
        <a:bodyPr/>
        <a:lstStyle/>
        <a:p>
          <a:endParaRPr lang="es-ES"/>
        </a:p>
      </dgm:t>
    </dgm:pt>
    <dgm:pt modelId="{CD0E8B60-F4C1-4DC5-B328-D0996EFF788A}" type="sibTrans" cxnId="{78B93A67-A2EE-40BC-B125-851FD99936A4}">
      <dgm:prSet/>
      <dgm:spPr/>
      <dgm:t>
        <a:bodyPr/>
        <a:lstStyle/>
        <a:p>
          <a:endParaRPr lang="es-ES"/>
        </a:p>
      </dgm:t>
    </dgm:pt>
    <dgm:pt modelId="{04885BEB-4334-4F6A-82EC-F51348B97EDD}">
      <dgm:prSet phldrT="[Text]" custT="1"/>
      <dgm:spPr/>
      <dgm:t>
        <a:bodyPr/>
        <a:lstStyle/>
        <a:p>
          <a:r>
            <a:rPr lang="es-ES" sz="1400" i="1" dirty="0" smtClean="0"/>
            <a:t>Métodos de pago</a:t>
          </a:r>
          <a:endParaRPr lang="es-ES" sz="2000" dirty="0"/>
        </a:p>
      </dgm:t>
    </dgm:pt>
    <dgm:pt modelId="{145AB28D-E729-4E3A-81A9-828640CE3BF3}" type="parTrans" cxnId="{CA41CA11-F5C9-40AB-9BBE-A64A98266E75}">
      <dgm:prSet/>
      <dgm:spPr/>
    </dgm:pt>
    <dgm:pt modelId="{A1853677-6F21-4C4A-B2C8-DE22F180B42E}" type="sibTrans" cxnId="{CA41CA11-F5C9-40AB-9BBE-A64A98266E75}">
      <dgm:prSet/>
      <dgm:spPr/>
    </dgm:pt>
    <dgm:pt modelId="{D3898079-C60D-4F54-9304-E5D4E4CAE7D1}" type="pres">
      <dgm:prSet presAssocID="{152DFD63-F9FB-4F77-B185-FB2A18F95908}" presName="Name0" presStyleCnt="0">
        <dgm:presLayoutVars>
          <dgm:dir/>
          <dgm:animLvl val="lvl"/>
          <dgm:resizeHandles val="exact"/>
        </dgm:presLayoutVars>
      </dgm:prSet>
      <dgm:spPr/>
      <dgm:t>
        <a:bodyPr/>
        <a:lstStyle/>
        <a:p>
          <a:endParaRPr lang="es-ES"/>
        </a:p>
      </dgm:t>
    </dgm:pt>
    <dgm:pt modelId="{5FE7B790-05A1-4350-AEE6-BDB089044CB1}" type="pres">
      <dgm:prSet presAssocID="{4FCFE1B9-2275-49F6-90AF-E9D2C49C3F2C}" presName="composite" presStyleCnt="0"/>
      <dgm:spPr/>
    </dgm:pt>
    <dgm:pt modelId="{950A63CE-6496-4DC8-BA3E-BF96473B15FF}" type="pres">
      <dgm:prSet presAssocID="{4FCFE1B9-2275-49F6-90AF-E9D2C49C3F2C}" presName="parTx" presStyleLbl="alignNode1" presStyleIdx="0" presStyleCnt="2">
        <dgm:presLayoutVars>
          <dgm:chMax val="0"/>
          <dgm:chPref val="0"/>
          <dgm:bulletEnabled val="1"/>
        </dgm:presLayoutVars>
      </dgm:prSet>
      <dgm:spPr/>
      <dgm:t>
        <a:bodyPr/>
        <a:lstStyle/>
        <a:p>
          <a:endParaRPr lang="es-ES"/>
        </a:p>
      </dgm:t>
    </dgm:pt>
    <dgm:pt modelId="{219C1F34-5621-4A22-833F-DB447D83FD4D}" type="pres">
      <dgm:prSet presAssocID="{4FCFE1B9-2275-49F6-90AF-E9D2C49C3F2C}" presName="desTx" presStyleLbl="alignAccFollowNode1" presStyleIdx="0" presStyleCnt="2">
        <dgm:presLayoutVars>
          <dgm:bulletEnabled val="1"/>
        </dgm:presLayoutVars>
      </dgm:prSet>
      <dgm:spPr/>
      <dgm:t>
        <a:bodyPr/>
        <a:lstStyle/>
        <a:p>
          <a:endParaRPr lang="es-ES"/>
        </a:p>
      </dgm:t>
    </dgm:pt>
    <dgm:pt modelId="{5F21F22C-61F1-451D-B13F-E4AA3B931401}" type="pres">
      <dgm:prSet presAssocID="{C67CB88A-0070-4DEC-B72B-9F00205B2D4C}" presName="space" presStyleCnt="0"/>
      <dgm:spPr/>
    </dgm:pt>
    <dgm:pt modelId="{AECE23C3-C61D-46FE-AA1A-66CBA37F7766}" type="pres">
      <dgm:prSet presAssocID="{D1825467-37B2-4A49-93A5-03FA9AEAAD68}" presName="composite" presStyleCnt="0"/>
      <dgm:spPr/>
    </dgm:pt>
    <dgm:pt modelId="{34AA0C14-4AAF-465B-98C8-E5E739E06C9C}" type="pres">
      <dgm:prSet presAssocID="{D1825467-37B2-4A49-93A5-03FA9AEAAD68}" presName="parTx" presStyleLbl="alignNode1" presStyleIdx="1" presStyleCnt="2">
        <dgm:presLayoutVars>
          <dgm:chMax val="0"/>
          <dgm:chPref val="0"/>
          <dgm:bulletEnabled val="1"/>
        </dgm:presLayoutVars>
      </dgm:prSet>
      <dgm:spPr/>
      <dgm:t>
        <a:bodyPr/>
        <a:lstStyle/>
        <a:p>
          <a:endParaRPr lang="es-ES"/>
        </a:p>
      </dgm:t>
    </dgm:pt>
    <dgm:pt modelId="{A90DC7EC-6B79-4E82-BB69-873A4F0BC54B}" type="pres">
      <dgm:prSet presAssocID="{D1825467-37B2-4A49-93A5-03FA9AEAAD68}" presName="desTx" presStyleLbl="alignAccFollowNode1" presStyleIdx="1" presStyleCnt="2">
        <dgm:presLayoutVars>
          <dgm:bulletEnabled val="1"/>
        </dgm:presLayoutVars>
      </dgm:prSet>
      <dgm:spPr/>
      <dgm:t>
        <a:bodyPr/>
        <a:lstStyle/>
        <a:p>
          <a:endParaRPr lang="es-ES"/>
        </a:p>
      </dgm:t>
    </dgm:pt>
  </dgm:ptLst>
  <dgm:cxnLst>
    <dgm:cxn modelId="{0C964781-C31F-4BF8-B41B-E66404B52A1F}" srcId="{E4D1AE33-D6F5-4CC9-A18A-4234ABE2CDC8}" destId="{4A18ED5D-FA97-4426-8C95-6E8A994AFEEA}" srcOrd="3" destOrd="0" parTransId="{7B936D96-0A52-49D8-B11B-FB5BC13DAD63}" sibTransId="{7C7F51C3-5A4E-4799-80E3-54F0F6395C8C}"/>
    <dgm:cxn modelId="{E8FAF33C-1909-4DAB-A794-E719A147B48B}" srcId="{4FCFE1B9-2275-49F6-90AF-E9D2C49C3F2C}" destId="{D54F9944-971B-482F-831C-2A7354B376EA}" srcOrd="1" destOrd="0" parTransId="{6B85B9FE-145C-4A19-BB7D-AE92F4BC33D7}" sibTransId="{34E95995-A62E-4969-994B-A47F517915BD}"/>
    <dgm:cxn modelId="{96840E81-E9C2-4287-9031-9051769D88E4}" type="presOf" srcId="{B241AFED-47EE-419C-AD08-1E3ED44616D4}" destId="{A90DC7EC-6B79-4E82-BB69-873A4F0BC54B}" srcOrd="0" destOrd="5" presId="urn:microsoft.com/office/officeart/2005/8/layout/hList1"/>
    <dgm:cxn modelId="{CA41CA11-F5C9-40AB-9BBE-A64A98266E75}" srcId="{E4D1AE33-D6F5-4CC9-A18A-4234ABE2CDC8}" destId="{04885BEB-4334-4F6A-82EC-F51348B97EDD}" srcOrd="0" destOrd="0" parTransId="{145AB28D-E729-4E3A-81A9-828640CE3BF3}" sibTransId="{A1853677-6F21-4C4A-B2C8-DE22F180B42E}"/>
    <dgm:cxn modelId="{8DFC42DB-30F6-474D-9455-D7208F3013E5}" type="presOf" srcId="{4FCFE1B9-2275-49F6-90AF-E9D2C49C3F2C}" destId="{950A63CE-6496-4DC8-BA3E-BF96473B15FF}" srcOrd="0" destOrd="0" presId="urn:microsoft.com/office/officeart/2005/8/layout/hList1"/>
    <dgm:cxn modelId="{71CCE6B4-AAF7-4F95-B103-ABBFD9684CC1}" srcId="{152DFD63-F9FB-4F77-B185-FB2A18F95908}" destId="{4FCFE1B9-2275-49F6-90AF-E9D2C49C3F2C}" srcOrd="0" destOrd="0" parTransId="{19FACA78-C0AC-4336-B48C-800A0E257CC1}" sibTransId="{C67CB88A-0070-4DEC-B72B-9F00205B2D4C}"/>
    <dgm:cxn modelId="{E9B76F4B-CC30-431B-89D7-73A96D7B71C4}" type="presOf" srcId="{E4D1AE33-D6F5-4CC9-A18A-4234ABE2CDC8}" destId="{A90DC7EC-6B79-4E82-BB69-873A4F0BC54B}" srcOrd="0" destOrd="0" presId="urn:microsoft.com/office/officeart/2005/8/layout/hList1"/>
    <dgm:cxn modelId="{484BB129-3A31-47A8-B279-8F86E8AF1815}" type="presOf" srcId="{D1825467-37B2-4A49-93A5-03FA9AEAAD68}" destId="{34AA0C14-4AAF-465B-98C8-E5E739E06C9C}" srcOrd="0" destOrd="0" presId="urn:microsoft.com/office/officeart/2005/8/layout/hList1"/>
    <dgm:cxn modelId="{808FDE89-E88C-4FE9-8AAE-F8A0048265A1}" srcId="{4FCFE1B9-2275-49F6-90AF-E9D2C49C3F2C}" destId="{568D9604-9F5A-4592-9E89-37070CAC5A9C}" srcOrd="0" destOrd="0" parTransId="{98CD0597-F115-4422-A44E-CFC28BF64AC2}" sibTransId="{AA4428FF-DB9B-4FC1-8BD6-644A98992D0A}"/>
    <dgm:cxn modelId="{78CEBB37-56F4-4461-AE0D-370191D67189}" srcId="{E4D1AE33-D6F5-4CC9-A18A-4234ABE2CDC8}" destId="{31A0A8B2-722A-4714-B919-78394865474C}" srcOrd="2" destOrd="0" parTransId="{8ECFB457-6A17-4C41-BB44-ABDC1477DFCB}" sibTransId="{6286DB31-8DAB-48BF-B9DE-06AE36779C6B}"/>
    <dgm:cxn modelId="{364676C7-667E-4D0C-BF12-56966E34CA00}" type="presOf" srcId="{D54F9944-971B-482F-831C-2A7354B376EA}" destId="{219C1F34-5621-4A22-833F-DB447D83FD4D}" srcOrd="0" destOrd="1" presId="urn:microsoft.com/office/officeart/2005/8/layout/hList1"/>
    <dgm:cxn modelId="{B5AF26ED-0F61-4FDC-A93F-0091FAB39D61}" srcId="{152DFD63-F9FB-4F77-B185-FB2A18F95908}" destId="{D1825467-37B2-4A49-93A5-03FA9AEAAD68}" srcOrd="1" destOrd="0" parTransId="{C134B39D-F07E-4925-8D0A-3AEB992C5C6C}" sibTransId="{77FD6B5C-FA5F-45D5-8DCD-41A129C9FC48}"/>
    <dgm:cxn modelId="{583B7309-3A1B-4F30-885D-BF9C3419697A}" type="presOf" srcId="{1445B752-A6EF-42D2-B17E-37E57799D9A7}" destId="{A90DC7EC-6B79-4E82-BB69-873A4F0BC54B}" srcOrd="0" destOrd="2" presId="urn:microsoft.com/office/officeart/2005/8/layout/hList1"/>
    <dgm:cxn modelId="{5C344A9D-6825-4B34-B5F0-6BA26FE70E1A}" type="presOf" srcId="{152DFD63-F9FB-4F77-B185-FB2A18F95908}" destId="{D3898079-C60D-4F54-9304-E5D4E4CAE7D1}" srcOrd="0" destOrd="0" presId="urn:microsoft.com/office/officeart/2005/8/layout/hList1"/>
    <dgm:cxn modelId="{78B93A67-A2EE-40BC-B125-851FD99936A4}" srcId="{E4D1AE33-D6F5-4CC9-A18A-4234ABE2CDC8}" destId="{B241AFED-47EE-419C-AD08-1E3ED44616D4}" srcOrd="4" destOrd="0" parTransId="{4C6CBF00-DE7C-4236-9960-7751622C6589}" sibTransId="{CD0E8B60-F4C1-4DC5-B328-D0996EFF788A}"/>
    <dgm:cxn modelId="{219B8040-D671-409F-9E01-EEC415341541}" type="presOf" srcId="{568D9604-9F5A-4592-9E89-37070CAC5A9C}" destId="{219C1F34-5621-4A22-833F-DB447D83FD4D}" srcOrd="0" destOrd="0" presId="urn:microsoft.com/office/officeart/2005/8/layout/hList1"/>
    <dgm:cxn modelId="{1306617D-E845-4740-84C7-A5D6D2A23A8A}" type="presOf" srcId="{4A18ED5D-FA97-4426-8C95-6E8A994AFEEA}" destId="{A90DC7EC-6B79-4E82-BB69-873A4F0BC54B}" srcOrd="0" destOrd="4" presId="urn:microsoft.com/office/officeart/2005/8/layout/hList1"/>
    <dgm:cxn modelId="{A29E2D85-8509-4161-90C9-969D4B8FF843}" srcId="{D1825467-37B2-4A49-93A5-03FA9AEAAD68}" destId="{E4D1AE33-D6F5-4CC9-A18A-4234ABE2CDC8}" srcOrd="0" destOrd="0" parTransId="{EC208F58-FDD1-4740-B640-C5FEB2B5081B}" sibTransId="{CB123234-96CE-4937-89B8-F5A2CE993D28}"/>
    <dgm:cxn modelId="{B0ADDB9C-7750-44E4-9310-F872E089D6DA}" type="presOf" srcId="{04885BEB-4334-4F6A-82EC-F51348B97EDD}" destId="{A90DC7EC-6B79-4E82-BB69-873A4F0BC54B}" srcOrd="0" destOrd="1" presId="urn:microsoft.com/office/officeart/2005/8/layout/hList1"/>
    <dgm:cxn modelId="{85701F5E-25FE-4307-A3F0-85D1A9AB7A64}" type="presOf" srcId="{31A0A8B2-722A-4714-B919-78394865474C}" destId="{A90DC7EC-6B79-4E82-BB69-873A4F0BC54B}" srcOrd="0" destOrd="3" presId="urn:microsoft.com/office/officeart/2005/8/layout/hList1"/>
    <dgm:cxn modelId="{74F0C251-349B-4520-B10F-05449E0AEE4C}" srcId="{E4D1AE33-D6F5-4CC9-A18A-4234ABE2CDC8}" destId="{1445B752-A6EF-42D2-B17E-37E57799D9A7}" srcOrd="1" destOrd="0" parTransId="{05C552BE-1288-4EB3-9C2E-779363EAE6A7}" sibTransId="{6A5E42EF-CB4C-4742-82D9-D814126942E7}"/>
    <dgm:cxn modelId="{4FDF880D-5CC7-4CA3-B149-6213CB14D065}" type="presParOf" srcId="{D3898079-C60D-4F54-9304-E5D4E4CAE7D1}" destId="{5FE7B790-05A1-4350-AEE6-BDB089044CB1}" srcOrd="0" destOrd="0" presId="urn:microsoft.com/office/officeart/2005/8/layout/hList1"/>
    <dgm:cxn modelId="{C74F70A9-3E8D-46C7-9C11-11A0DEA06B9B}" type="presParOf" srcId="{5FE7B790-05A1-4350-AEE6-BDB089044CB1}" destId="{950A63CE-6496-4DC8-BA3E-BF96473B15FF}" srcOrd="0" destOrd="0" presId="urn:microsoft.com/office/officeart/2005/8/layout/hList1"/>
    <dgm:cxn modelId="{89EE6CA2-E084-4EA8-A3E4-0169641140F6}" type="presParOf" srcId="{5FE7B790-05A1-4350-AEE6-BDB089044CB1}" destId="{219C1F34-5621-4A22-833F-DB447D83FD4D}" srcOrd="1" destOrd="0" presId="urn:microsoft.com/office/officeart/2005/8/layout/hList1"/>
    <dgm:cxn modelId="{F0DA696C-D34E-4BD3-A549-E533677ED270}" type="presParOf" srcId="{D3898079-C60D-4F54-9304-E5D4E4CAE7D1}" destId="{5F21F22C-61F1-451D-B13F-E4AA3B931401}" srcOrd="1" destOrd="0" presId="urn:microsoft.com/office/officeart/2005/8/layout/hList1"/>
    <dgm:cxn modelId="{C4A8F9D4-A7C6-4A7C-8F08-C224277CB186}" type="presParOf" srcId="{D3898079-C60D-4F54-9304-E5D4E4CAE7D1}" destId="{AECE23C3-C61D-46FE-AA1A-66CBA37F7766}" srcOrd="2" destOrd="0" presId="urn:microsoft.com/office/officeart/2005/8/layout/hList1"/>
    <dgm:cxn modelId="{3483120A-61E9-4570-9AD8-14503B268F5D}" type="presParOf" srcId="{AECE23C3-C61D-46FE-AA1A-66CBA37F7766}" destId="{34AA0C14-4AAF-465B-98C8-E5E739E06C9C}" srcOrd="0" destOrd="0" presId="urn:microsoft.com/office/officeart/2005/8/layout/hList1"/>
    <dgm:cxn modelId="{70419CE8-1B67-4D87-A41C-42B6128A1666}" type="presParOf" srcId="{AECE23C3-C61D-46FE-AA1A-66CBA37F7766}" destId="{A90DC7EC-6B79-4E82-BB69-873A4F0BC54B}" srcOrd="1" destOrd="0" presId="urn:microsoft.com/office/officeart/2005/8/layout/h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47C3AEB-19DE-4B95-9A70-F8BDCF5A0988}"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s-ES"/>
        </a:p>
      </dgm:t>
    </dgm:pt>
    <dgm:pt modelId="{A9ED1736-8571-4C9D-B71A-1FE560A00406}">
      <dgm:prSet phldrT="[Text]" custT="1"/>
      <dgm:spPr/>
      <dgm:t>
        <a:bodyPr/>
        <a:lstStyle/>
        <a:p>
          <a:r>
            <a:rPr lang="es-ES" sz="2000" dirty="0" smtClean="0"/>
            <a:t>Protección general</a:t>
          </a:r>
          <a:endParaRPr lang="es-ES" sz="2000" dirty="0"/>
        </a:p>
      </dgm:t>
    </dgm:pt>
    <dgm:pt modelId="{F30E78E5-F0D6-44C6-8928-473BCD5D3AB4}" type="parTrans" cxnId="{24F167ED-239A-4F48-A307-4D8AD1B36EDA}">
      <dgm:prSet/>
      <dgm:spPr/>
      <dgm:t>
        <a:bodyPr/>
        <a:lstStyle/>
        <a:p>
          <a:endParaRPr lang="es-ES"/>
        </a:p>
      </dgm:t>
    </dgm:pt>
    <dgm:pt modelId="{DFD63594-9D46-4077-B361-C37F0878B2EF}" type="sibTrans" cxnId="{24F167ED-239A-4F48-A307-4D8AD1B36EDA}">
      <dgm:prSet/>
      <dgm:spPr/>
      <dgm:t>
        <a:bodyPr/>
        <a:lstStyle/>
        <a:p>
          <a:endParaRPr lang="es-ES"/>
        </a:p>
      </dgm:t>
    </dgm:pt>
    <dgm:pt modelId="{C15A9C0D-4935-4110-89D2-273FA7F3BCCB}">
      <dgm:prSet phldrT="[Text]" custT="1"/>
      <dgm:spPr/>
      <dgm:t>
        <a:bodyPr/>
        <a:lstStyle/>
        <a:p>
          <a:r>
            <a:rPr lang="es-ES" sz="1800" dirty="0" smtClean="0"/>
            <a:t>Mediadores/</a:t>
          </a:r>
          <a:br>
            <a:rPr lang="es-ES" sz="1800" dirty="0" smtClean="0"/>
          </a:br>
          <a:r>
            <a:rPr lang="es-ES" sz="1800" dirty="0" smtClean="0"/>
            <a:t>gestión de reclamaciones</a:t>
          </a:r>
          <a:endParaRPr lang="es-ES" sz="1800" dirty="0"/>
        </a:p>
      </dgm:t>
    </dgm:pt>
    <dgm:pt modelId="{66EBEC25-1C87-430F-85D7-261B843FC908}" type="parTrans" cxnId="{1B7749DF-B4C7-46F3-A321-83BFA588C302}">
      <dgm:prSet/>
      <dgm:spPr/>
      <dgm:t>
        <a:bodyPr/>
        <a:lstStyle/>
        <a:p>
          <a:endParaRPr lang="es-ES"/>
        </a:p>
      </dgm:t>
    </dgm:pt>
    <dgm:pt modelId="{248576E9-5DE0-4149-B1A9-5B521385CABD}" type="sibTrans" cxnId="{1B7749DF-B4C7-46F3-A321-83BFA588C302}">
      <dgm:prSet/>
      <dgm:spPr/>
      <dgm:t>
        <a:bodyPr/>
        <a:lstStyle/>
        <a:p>
          <a:endParaRPr lang="es-ES"/>
        </a:p>
      </dgm:t>
    </dgm:pt>
    <dgm:pt modelId="{6971099B-7421-4453-AA5A-948856CA0754}">
      <dgm:prSet phldrT="[Text]" custT="1"/>
      <dgm:spPr/>
      <dgm:t>
        <a:bodyPr/>
        <a:lstStyle/>
        <a:p>
          <a:pPr algn="just"/>
          <a:r>
            <a:rPr lang="es-ES" sz="1400" dirty="0" smtClean="0"/>
            <a:t>BE. Ombudsman, las </a:t>
          </a:r>
          <a:r>
            <a:rPr lang="es-ES" sz="1400" dirty="0" smtClean="0"/>
            <a:t>quejas serán admisibles únicamente cuando el denunciante ya ha llevado a cabo antes de las etapas con la compañía de electricidad o gas natural. El Servicio de Mediación debe ser entendido como un órgano de apelación que está disponible para los usuarios finales para los cuales no se ha encontrado una solución satisfactoria en un primer contacto con la compañía de electricidad o gas natural.</a:t>
          </a:r>
          <a:endParaRPr lang="es-ES" sz="1400" dirty="0"/>
        </a:p>
      </dgm:t>
    </dgm:pt>
    <dgm:pt modelId="{58E7C700-AF96-4543-AD43-7A9D2D6E1715}" type="parTrans" cxnId="{077C7DD8-004F-4F6F-BA65-A8170E01A95A}">
      <dgm:prSet/>
      <dgm:spPr/>
      <dgm:t>
        <a:bodyPr/>
        <a:lstStyle/>
        <a:p>
          <a:endParaRPr lang="es-ES"/>
        </a:p>
      </dgm:t>
    </dgm:pt>
    <dgm:pt modelId="{C90AAB52-E89B-402E-8C4D-F5C38DC6A33C}" type="sibTrans" cxnId="{077C7DD8-004F-4F6F-BA65-A8170E01A95A}">
      <dgm:prSet/>
      <dgm:spPr/>
      <dgm:t>
        <a:bodyPr/>
        <a:lstStyle/>
        <a:p>
          <a:endParaRPr lang="es-ES"/>
        </a:p>
      </dgm:t>
    </dgm:pt>
    <dgm:pt modelId="{4511CDFE-BE04-469B-B7E4-D75BC3EC901F}">
      <dgm:prSet custT="1"/>
      <dgm:spPr/>
      <dgm:t>
        <a:bodyPr/>
        <a:lstStyle/>
        <a:p>
          <a:pPr algn="just"/>
          <a:r>
            <a:rPr lang="es-ES" sz="1400" dirty="0" smtClean="0"/>
            <a:t>Países Bajos. </a:t>
          </a:r>
          <a:r>
            <a:rPr lang="es-ES" sz="1400" b="1" dirty="0" smtClean="0"/>
            <a:t>Gestionada por ACM </a:t>
          </a:r>
          <a:r>
            <a:rPr lang="es-ES" sz="1400" dirty="0" smtClean="0"/>
            <a:t>(Autoridad para los Consumidores y los Mercados, Regulador Holandés</a:t>
          </a:r>
          <a:r>
            <a:rPr lang="es-ES" sz="1400" dirty="0" smtClean="0"/>
            <a:t>). </a:t>
          </a:r>
          <a:r>
            <a:rPr lang="es-ES" sz="1400" dirty="0" smtClean="0"/>
            <a:t>Cuenta con web y línea telefónica a disposición de los consumidores con información sobre el cambio de suministrador, reclamaciones, la factura eléctrica, nuevas conexiones, contadores, etc.</a:t>
          </a:r>
          <a:endParaRPr lang="es-ES" sz="1400" dirty="0"/>
        </a:p>
      </dgm:t>
    </dgm:pt>
    <dgm:pt modelId="{FC043925-E2D3-4619-9C25-8FD6B1E39A72}" type="parTrans" cxnId="{390E0271-A223-4B62-80A2-B89810A218A8}">
      <dgm:prSet/>
      <dgm:spPr/>
      <dgm:t>
        <a:bodyPr/>
        <a:lstStyle/>
        <a:p>
          <a:endParaRPr lang="es-ES"/>
        </a:p>
      </dgm:t>
    </dgm:pt>
    <dgm:pt modelId="{703BAB90-8C70-4FF1-B292-9421C538A719}" type="sibTrans" cxnId="{390E0271-A223-4B62-80A2-B89810A218A8}">
      <dgm:prSet/>
      <dgm:spPr/>
      <dgm:t>
        <a:bodyPr/>
        <a:lstStyle/>
        <a:p>
          <a:endParaRPr lang="es-ES"/>
        </a:p>
      </dgm:t>
    </dgm:pt>
    <dgm:pt modelId="{35E92554-4DDB-4728-9F61-04253D6542D0}">
      <dgm:prSet custT="1"/>
      <dgm:spPr/>
      <dgm:t>
        <a:bodyPr/>
        <a:lstStyle/>
        <a:p>
          <a:pPr algn="just"/>
          <a:endParaRPr lang="es-ES" sz="1400" dirty="0" smtClean="0"/>
        </a:p>
      </dgm:t>
    </dgm:pt>
    <dgm:pt modelId="{846B40D6-8B73-47F4-9966-849680838F98}" type="parTrans" cxnId="{230A665A-4295-47E4-9EAC-BE41AD534017}">
      <dgm:prSet/>
      <dgm:spPr/>
      <dgm:t>
        <a:bodyPr/>
        <a:lstStyle/>
        <a:p>
          <a:endParaRPr lang="es-ES"/>
        </a:p>
      </dgm:t>
    </dgm:pt>
    <dgm:pt modelId="{65A1F471-ECF7-4567-9D09-9F30EB44C753}" type="sibTrans" cxnId="{230A665A-4295-47E4-9EAC-BE41AD534017}">
      <dgm:prSet/>
      <dgm:spPr/>
      <dgm:t>
        <a:bodyPr/>
        <a:lstStyle/>
        <a:p>
          <a:endParaRPr lang="es-ES"/>
        </a:p>
      </dgm:t>
    </dgm:pt>
    <dgm:pt modelId="{1517EDB0-61F2-478B-BC46-53ED59A23431}">
      <dgm:prSet custT="1"/>
      <dgm:spPr/>
      <dgm:t>
        <a:bodyPr/>
        <a:lstStyle/>
        <a:p>
          <a:pPr algn="just"/>
          <a:r>
            <a:rPr lang="es-ES_tradnl" sz="1400" dirty="0" smtClean="0"/>
            <a:t>FR. </a:t>
          </a:r>
          <a:r>
            <a:rPr lang="es-ES_tradnl" sz="1400" b="1" dirty="0" smtClean="0"/>
            <a:t>Energie-info.</a:t>
          </a:r>
          <a:r>
            <a:rPr lang="es-ES_tradnl" sz="1400" dirty="0" smtClean="0"/>
            <a:t> Está gestionado por el Ombudsman francés (junto con la CRE</a:t>
          </a:r>
          <a:r>
            <a:rPr lang="es-ES_tradnl" sz="1400" dirty="0" smtClean="0"/>
            <a:t>). I</a:t>
          </a:r>
          <a:r>
            <a:rPr lang="es-ES" sz="1400" dirty="0" smtClean="0"/>
            <a:t>nforma a los consumidores de sus derechos, con un centro de atención al consumidor y una web específicos, además de mediar en disputas, y ofrecer herramientas de comparación de precios</a:t>
          </a:r>
          <a:endParaRPr lang="es-ES" sz="1400" dirty="0"/>
        </a:p>
      </dgm:t>
    </dgm:pt>
    <dgm:pt modelId="{07745797-3F54-4075-BD03-B4FB81F58C60}" type="sibTrans" cxnId="{5F36DF9C-B84F-453C-8232-921DB5EF1C37}">
      <dgm:prSet/>
      <dgm:spPr/>
      <dgm:t>
        <a:bodyPr/>
        <a:lstStyle/>
        <a:p>
          <a:endParaRPr lang="es-ES"/>
        </a:p>
      </dgm:t>
    </dgm:pt>
    <dgm:pt modelId="{1D03D05E-2349-466B-9ADF-EE2AAF271DBC}" type="parTrans" cxnId="{5F36DF9C-B84F-453C-8232-921DB5EF1C37}">
      <dgm:prSet/>
      <dgm:spPr/>
      <dgm:t>
        <a:bodyPr/>
        <a:lstStyle/>
        <a:p>
          <a:endParaRPr lang="es-ES"/>
        </a:p>
      </dgm:t>
    </dgm:pt>
    <dgm:pt modelId="{C9721F48-8FC9-44A6-A902-BE440EDACD4A}" type="pres">
      <dgm:prSet presAssocID="{347C3AEB-19DE-4B95-9A70-F8BDCF5A0988}" presName="Name0" presStyleCnt="0">
        <dgm:presLayoutVars>
          <dgm:dir/>
          <dgm:animLvl val="lvl"/>
          <dgm:resizeHandles val="exact"/>
        </dgm:presLayoutVars>
      </dgm:prSet>
      <dgm:spPr/>
      <dgm:t>
        <a:bodyPr/>
        <a:lstStyle/>
        <a:p>
          <a:endParaRPr lang="es-ES"/>
        </a:p>
      </dgm:t>
    </dgm:pt>
    <dgm:pt modelId="{4AB79F69-0717-45DC-B60D-0DD4EA3CF7BB}" type="pres">
      <dgm:prSet presAssocID="{A9ED1736-8571-4C9D-B71A-1FE560A00406}" presName="linNode" presStyleCnt="0"/>
      <dgm:spPr/>
    </dgm:pt>
    <dgm:pt modelId="{77CF1FBC-5746-4951-BAB6-F8C42EB34362}" type="pres">
      <dgm:prSet presAssocID="{A9ED1736-8571-4C9D-B71A-1FE560A00406}" presName="parentText" presStyleLbl="node1" presStyleIdx="0" presStyleCnt="2" custScaleX="58193" custScaleY="64627">
        <dgm:presLayoutVars>
          <dgm:chMax val="1"/>
          <dgm:bulletEnabled val="1"/>
        </dgm:presLayoutVars>
      </dgm:prSet>
      <dgm:spPr/>
      <dgm:t>
        <a:bodyPr/>
        <a:lstStyle/>
        <a:p>
          <a:endParaRPr lang="es-ES"/>
        </a:p>
      </dgm:t>
    </dgm:pt>
    <dgm:pt modelId="{6EE1A60C-3876-41B7-85FF-B6E29E7C2086}" type="pres">
      <dgm:prSet presAssocID="{A9ED1736-8571-4C9D-B71A-1FE560A00406}" presName="descendantText" presStyleLbl="alignAccFollowNode1" presStyleIdx="0" presStyleCnt="2" custScaleY="79122">
        <dgm:presLayoutVars>
          <dgm:bulletEnabled val="1"/>
        </dgm:presLayoutVars>
      </dgm:prSet>
      <dgm:spPr/>
      <dgm:t>
        <a:bodyPr/>
        <a:lstStyle/>
        <a:p>
          <a:endParaRPr lang="es-ES"/>
        </a:p>
      </dgm:t>
    </dgm:pt>
    <dgm:pt modelId="{1C15B337-B749-4C9A-9941-BA678A8FE0F7}" type="pres">
      <dgm:prSet presAssocID="{DFD63594-9D46-4077-B361-C37F0878B2EF}" presName="sp" presStyleCnt="0"/>
      <dgm:spPr/>
    </dgm:pt>
    <dgm:pt modelId="{52AB2C9F-C97E-4F17-8786-B9F14955C8C8}" type="pres">
      <dgm:prSet presAssocID="{C15A9C0D-4935-4110-89D2-273FA7F3BCCB}" presName="linNode" presStyleCnt="0"/>
      <dgm:spPr/>
    </dgm:pt>
    <dgm:pt modelId="{A5C7E3BE-E069-45A8-A46C-99ADFAB46579}" type="pres">
      <dgm:prSet presAssocID="{C15A9C0D-4935-4110-89D2-273FA7F3BCCB}" presName="parentText" presStyleLbl="node1" presStyleIdx="1" presStyleCnt="2" custScaleX="58193" custScaleY="43720">
        <dgm:presLayoutVars>
          <dgm:chMax val="1"/>
          <dgm:bulletEnabled val="1"/>
        </dgm:presLayoutVars>
      </dgm:prSet>
      <dgm:spPr/>
      <dgm:t>
        <a:bodyPr/>
        <a:lstStyle/>
        <a:p>
          <a:endParaRPr lang="es-ES"/>
        </a:p>
      </dgm:t>
    </dgm:pt>
    <dgm:pt modelId="{F795AAA6-54DF-42D0-A6FD-1A6E8B69E417}" type="pres">
      <dgm:prSet presAssocID="{C15A9C0D-4935-4110-89D2-273FA7F3BCCB}" presName="descendantText" presStyleLbl="alignAccFollowNode1" presStyleIdx="1" presStyleCnt="2" custScaleY="52253">
        <dgm:presLayoutVars>
          <dgm:bulletEnabled val="1"/>
        </dgm:presLayoutVars>
      </dgm:prSet>
      <dgm:spPr/>
      <dgm:t>
        <a:bodyPr/>
        <a:lstStyle/>
        <a:p>
          <a:endParaRPr lang="es-ES"/>
        </a:p>
      </dgm:t>
    </dgm:pt>
  </dgm:ptLst>
  <dgm:cxnLst>
    <dgm:cxn modelId="{63306CFB-59B0-4CC1-ACC7-DB417EAA0B6E}" type="presOf" srcId="{6971099B-7421-4453-AA5A-948856CA0754}" destId="{F795AAA6-54DF-42D0-A6FD-1A6E8B69E417}" srcOrd="0" destOrd="0" presId="urn:microsoft.com/office/officeart/2005/8/layout/vList5"/>
    <dgm:cxn modelId="{230A665A-4295-47E4-9EAC-BE41AD534017}" srcId="{C15A9C0D-4935-4110-89D2-273FA7F3BCCB}" destId="{35E92554-4DDB-4728-9F61-04253D6542D0}" srcOrd="1" destOrd="0" parTransId="{846B40D6-8B73-47F4-9966-849680838F98}" sibTransId="{65A1F471-ECF7-4567-9D09-9F30EB44C753}"/>
    <dgm:cxn modelId="{B6A78DB6-7E48-4580-8F7F-CE1CD83E1C9C}" type="presOf" srcId="{35E92554-4DDB-4728-9F61-04253D6542D0}" destId="{F795AAA6-54DF-42D0-A6FD-1A6E8B69E417}" srcOrd="0" destOrd="1" presId="urn:microsoft.com/office/officeart/2005/8/layout/vList5"/>
    <dgm:cxn modelId="{24F167ED-239A-4F48-A307-4D8AD1B36EDA}" srcId="{347C3AEB-19DE-4B95-9A70-F8BDCF5A0988}" destId="{A9ED1736-8571-4C9D-B71A-1FE560A00406}" srcOrd="0" destOrd="0" parTransId="{F30E78E5-F0D6-44C6-8928-473BCD5D3AB4}" sibTransId="{DFD63594-9D46-4077-B361-C37F0878B2EF}"/>
    <dgm:cxn modelId="{E4547BF9-8B0A-44CB-9D87-C27D367A2BCC}" type="presOf" srcId="{4511CDFE-BE04-469B-B7E4-D75BC3EC901F}" destId="{6EE1A60C-3876-41B7-85FF-B6E29E7C2086}" srcOrd="0" destOrd="0" presId="urn:microsoft.com/office/officeart/2005/8/layout/vList5"/>
    <dgm:cxn modelId="{077C7DD8-004F-4F6F-BA65-A8170E01A95A}" srcId="{C15A9C0D-4935-4110-89D2-273FA7F3BCCB}" destId="{6971099B-7421-4453-AA5A-948856CA0754}" srcOrd="0" destOrd="0" parTransId="{58E7C700-AF96-4543-AD43-7A9D2D6E1715}" sibTransId="{C90AAB52-E89B-402E-8C4D-F5C38DC6A33C}"/>
    <dgm:cxn modelId="{1B7749DF-B4C7-46F3-A321-83BFA588C302}" srcId="{347C3AEB-19DE-4B95-9A70-F8BDCF5A0988}" destId="{C15A9C0D-4935-4110-89D2-273FA7F3BCCB}" srcOrd="1" destOrd="0" parTransId="{66EBEC25-1C87-430F-85D7-261B843FC908}" sibTransId="{248576E9-5DE0-4149-B1A9-5B521385CABD}"/>
    <dgm:cxn modelId="{1A9D6439-FBE5-47A1-ACC1-07DB8409F657}" type="presOf" srcId="{1517EDB0-61F2-478B-BC46-53ED59A23431}" destId="{6EE1A60C-3876-41B7-85FF-B6E29E7C2086}" srcOrd="0" destOrd="1" presId="urn:microsoft.com/office/officeart/2005/8/layout/vList5"/>
    <dgm:cxn modelId="{180D917B-12D0-4291-92AD-C74C606D69CE}" type="presOf" srcId="{347C3AEB-19DE-4B95-9A70-F8BDCF5A0988}" destId="{C9721F48-8FC9-44A6-A902-BE440EDACD4A}" srcOrd="0" destOrd="0" presId="urn:microsoft.com/office/officeart/2005/8/layout/vList5"/>
    <dgm:cxn modelId="{5F36DF9C-B84F-453C-8232-921DB5EF1C37}" srcId="{A9ED1736-8571-4C9D-B71A-1FE560A00406}" destId="{1517EDB0-61F2-478B-BC46-53ED59A23431}" srcOrd="1" destOrd="0" parTransId="{1D03D05E-2349-466B-9ADF-EE2AAF271DBC}" sibTransId="{07745797-3F54-4075-BD03-B4FB81F58C60}"/>
    <dgm:cxn modelId="{390E0271-A223-4B62-80A2-B89810A218A8}" srcId="{A9ED1736-8571-4C9D-B71A-1FE560A00406}" destId="{4511CDFE-BE04-469B-B7E4-D75BC3EC901F}" srcOrd="0" destOrd="0" parTransId="{FC043925-E2D3-4619-9C25-8FD6B1E39A72}" sibTransId="{703BAB90-8C70-4FF1-B292-9421C538A719}"/>
    <dgm:cxn modelId="{48776E08-56B3-4A72-9D23-19042F139288}" type="presOf" srcId="{C15A9C0D-4935-4110-89D2-273FA7F3BCCB}" destId="{A5C7E3BE-E069-45A8-A46C-99ADFAB46579}" srcOrd="0" destOrd="0" presId="urn:microsoft.com/office/officeart/2005/8/layout/vList5"/>
    <dgm:cxn modelId="{5F450793-22AB-439B-BC15-0F359EEE592B}" type="presOf" srcId="{A9ED1736-8571-4C9D-B71A-1FE560A00406}" destId="{77CF1FBC-5746-4951-BAB6-F8C42EB34362}" srcOrd="0" destOrd="0" presId="urn:microsoft.com/office/officeart/2005/8/layout/vList5"/>
    <dgm:cxn modelId="{3865F35E-5AA6-4887-A350-58B9AEAB3BFB}" type="presParOf" srcId="{C9721F48-8FC9-44A6-A902-BE440EDACD4A}" destId="{4AB79F69-0717-45DC-B60D-0DD4EA3CF7BB}" srcOrd="0" destOrd="0" presId="urn:microsoft.com/office/officeart/2005/8/layout/vList5"/>
    <dgm:cxn modelId="{9D375865-6AFE-456D-B250-7AAA2F20E71A}" type="presParOf" srcId="{4AB79F69-0717-45DC-B60D-0DD4EA3CF7BB}" destId="{77CF1FBC-5746-4951-BAB6-F8C42EB34362}" srcOrd="0" destOrd="0" presId="urn:microsoft.com/office/officeart/2005/8/layout/vList5"/>
    <dgm:cxn modelId="{708E929B-3445-40CE-A3D4-1AD01FAA048D}" type="presParOf" srcId="{4AB79F69-0717-45DC-B60D-0DD4EA3CF7BB}" destId="{6EE1A60C-3876-41B7-85FF-B6E29E7C2086}" srcOrd="1" destOrd="0" presId="urn:microsoft.com/office/officeart/2005/8/layout/vList5"/>
    <dgm:cxn modelId="{4EA05C96-5883-4F8F-9C58-4742EF9774AD}" type="presParOf" srcId="{C9721F48-8FC9-44A6-A902-BE440EDACD4A}" destId="{1C15B337-B749-4C9A-9941-BA678A8FE0F7}" srcOrd="1" destOrd="0" presId="urn:microsoft.com/office/officeart/2005/8/layout/vList5"/>
    <dgm:cxn modelId="{27DA8715-4DF6-49C4-9550-A7ADE94C177E}" type="presParOf" srcId="{C9721F48-8FC9-44A6-A902-BE440EDACD4A}" destId="{52AB2C9F-C97E-4F17-8786-B9F14955C8C8}" srcOrd="2" destOrd="0" presId="urn:microsoft.com/office/officeart/2005/8/layout/vList5"/>
    <dgm:cxn modelId="{29173995-841F-4DAB-9BBD-AB69E58BC6FB}" type="presParOf" srcId="{52AB2C9F-C97E-4F17-8786-B9F14955C8C8}" destId="{A5C7E3BE-E069-45A8-A46C-99ADFAB46579}" srcOrd="0" destOrd="0" presId="urn:microsoft.com/office/officeart/2005/8/layout/vList5"/>
    <dgm:cxn modelId="{4805363C-E5E6-4697-8E69-1DD6C85A5AC2}" type="presParOf" srcId="{52AB2C9F-C97E-4F17-8786-B9F14955C8C8}" destId="{F795AAA6-54DF-42D0-A6FD-1A6E8B69E417}"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1902224-AE5C-4BF4-B01E-FE6E3F0D958B}" type="doc">
      <dgm:prSet loTypeId="urn:microsoft.com/office/officeart/2005/8/layout/lProcess2" loCatId="list" qsTypeId="urn:microsoft.com/office/officeart/2005/8/quickstyle/simple1" qsCatId="simple" csTypeId="urn:microsoft.com/office/officeart/2005/8/colors/accent6_2" csCatId="accent6" phldr="1"/>
      <dgm:spPr/>
      <dgm:t>
        <a:bodyPr/>
        <a:lstStyle/>
        <a:p>
          <a:endParaRPr lang="es-ES"/>
        </a:p>
      </dgm:t>
    </dgm:pt>
    <dgm:pt modelId="{1535500C-7A8C-45CC-901E-7922A3C8B381}">
      <dgm:prSet phldrT="[Text]" custT="1"/>
      <dgm:spPr/>
      <dgm:t>
        <a:bodyPr/>
        <a:lstStyle/>
        <a:p>
          <a:r>
            <a:rPr lang="es-ES" sz="2000" dirty="0" smtClean="0"/>
            <a:t>Información en facturas:</a:t>
          </a:r>
          <a:endParaRPr lang="es-ES" sz="2000" dirty="0"/>
        </a:p>
      </dgm:t>
    </dgm:pt>
    <dgm:pt modelId="{AE9B9FA9-E4E8-4DC7-82BE-CFF78634A626}" type="parTrans" cxnId="{09862C38-386E-40B6-8252-BE34534D9F6F}">
      <dgm:prSet/>
      <dgm:spPr/>
      <dgm:t>
        <a:bodyPr/>
        <a:lstStyle/>
        <a:p>
          <a:endParaRPr lang="es-ES"/>
        </a:p>
      </dgm:t>
    </dgm:pt>
    <dgm:pt modelId="{F9F1E287-AC3D-47EC-93DA-A62A674D40F1}" type="sibTrans" cxnId="{09862C38-386E-40B6-8252-BE34534D9F6F}">
      <dgm:prSet/>
      <dgm:spPr/>
      <dgm:t>
        <a:bodyPr/>
        <a:lstStyle/>
        <a:p>
          <a:endParaRPr lang="es-ES"/>
        </a:p>
      </dgm:t>
    </dgm:pt>
    <dgm:pt modelId="{88D0624B-C102-44B0-A860-CB6047B36B0A}">
      <dgm:prSet phldrT="[Text]" custT="1"/>
      <dgm:spPr/>
      <dgm:t>
        <a:bodyPr/>
        <a:lstStyle/>
        <a:p>
          <a:r>
            <a:rPr lang="es-ES_tradnl" sz="1400" u="sng" dirty="0" smtClean="0"/>
            <a:t>Información obligatoria</a:t>
          </a:r>
          <a:r>
            <a:rPr lang="es-ES_tradnl" sz="1400" dirty="0" smtClean="0"/>
            <a:t>:</a:t>
          </a:r>
        </a:p>
        <a:p>
          <a:r>
            <a:rPr lang="es-ES_tradnl" sz="1400" dirty="0" smtClean="0"/>
            <a:t/>
          </a:r>
          <a:br>
            <a:rPr lang="es-ES_tradnl" sz="1400" dirty="0" smtClean="0"/>
          </a:br>
          <a:r>
            <a:rPr lang="es-ES_tradnl" sz="1400" dirty="0" smtClean="0"/>
            <a:t>Vías de resolución de conflictos (ES; FR)</a:t>
          </a:r>
        </a:p>
      </dgm:t>
    </dgm:pt>
    <dgm:pt modelId="{2F1B7BC9-7981-41CB-A2B5-6417C0521AC1}" type="parTrans" cxnId="{76212424-1944-4709-B0C5-897E39AB5432}">
      <dgm:prSet/>
      <dgm:spPr/>
      <dgm:t>
        <a:bodyPr/>
        <a:lstStyle/>
        <a:p>
          <a:endParaRPr lang="es-ES"/>
        </a:p>
      </dgm:t>
    </dgm:pt>
    <dgm:pt modelId="{A291C99C-9980-49B8-A698-A20FC24BEB05}" type="sibTrans" cxnId="{76212424-1944-4709-B0C5-897E39AB5432}">
      <dgm:prSet/>
      <dgm:spPr/>
      <dgm:t>
        <a:bodyPr/>
        <a:lstStyle/>
        <a:p>
          <a:endParaRPr lang="es-ES"/>
        </a:p>
      </dgm:t>
    </dgm:pt>
    <dgm:pt modelId="{8779EF97-5C2A-4617-8F4E-B404740442F9}">
      <dgm:prSet phldrT="[Text]" custT="1"/>
      <dgm:spPr/>
      <dgm:t>
        <a:bodyPr/>
        <a:lstStyle/>
        <a:p>
          <a:r>
            <a:rPr lang="es-ES" sz="1400" dirty="0" smtClean="0"/>
            <a:t>Herramientas privadas: (GB, PB). En GB el regulador menciona webs de comparadores que considera fiables (Confidence Code)</a:t>
          </a:r>
        </a:p>
        <a:p>
          <a:r>
            <a:rPr lang="es-ES" sz="1400" dirty="0" smtClean="0"/>
            <a:t>Herramientas NRA (SV, ES)</a:t>
          </a:r>
        </a:p>
        <a:p>
          <a:r>
            <a:rPr lang="es-ES" sz="1400" dirty="0" smtClean="0"/>
            <a:t>Herramienats Organizaciones Consumidores (PB)</a:t>
          </a:r>
        </a:p>
      </dgm:t>
    </dgm:pt>
    <dgm:pt modelId="{21A3D389-AEAA-4983-9D4B-D531C8797A14}" type="parTrans" cxnId="{0B242BAF-EBF8-4A97-8EA6-BB5EA0485E82}">
      <dgm:prSet/>
      <dgm:spPr/>
      <dgm:t>
        <a:bodyPr/>
        <a:lstStyle/>
        <a:p>
          <a:endParaRPr lang="es-ES"/>
        </a:p>
      </dgm:t>
    </dgm:pt>
    <dgm:pt modelId="{F4B470E2-A5B5-4948-952B-FAC63990A785}" type="sibTrans" cxnId="{0B242BAF-EBF8-4A97-8EA6-BB5EA0485E82}">
      <dgm:prSet/>
      <dgm:spPr/>
      <dgm:t>
        <a:bodyPr/>
        <a:lstStyle/>
        <a:p>
          <a:endParaRPr lang="es-ES"/>
        </a:p>
      </dgm:t>
    </dgm:pt>
    <dgm:pt modelId="{6B69E3D7-CD4B-45B2-94EA-C366640C1043}">
      <dgm:prSet phldrT="[Text]" custT="1"/>
      <dgm:spPr/>
      <dgm:t>
        <a:bodyPr/>
        <a:lstStyle/>
        <a:p>
          <a:r>
            <a:rPr lang="es-ES" sz="2000" dirty="0" smtClean="0"/>
            <a:t>Switching colectivos</a:t>
          </a:r>
          <a:endParaRPr lang="es-ES" sz="2000" dirty="0"/>
        </a:p>
      </dgm:t>
    </dgm:pt>
    <dgm:pt modelId="{AC2F94CB-EB18-4297-9527-4B827D1812D5}" type="parTrans" cxnId="{92DBD133-E794-4090-A828-89DFE1DA8E16}">
      <dgm:prSet/>
      <dgm:spPr/>
      <dgm:t>
        <a:bodyPr/>
        <a:lstStyle/>
        <a:p>
          <a:endParaRPr lang="es-ES"/>
        </a:p>
      </dgm:t>
    </dgm:pt>
    <dgm:pt modelId="{2CC61265-88E1-482B-9DAA-A244309076BD}" type="sibTrans" cxnId="{92DBD133-E794-4090-A828-89DFE1DA8E16}">
      <dgm:prSet/>
      <dgm:spPr/>
      <dgm:t>
        <a:bodyPr/>
        <a:lstStyle/>
        <a:p>
          <a:endParaRPr lang="es-ES"/>
        </a:p>
      </dgm:t>
    </dgm:pt>
    <dgm:pt modelId="{A37BFE37-A24B-4E0E-941C-29A43847BE73}">
      <dgm:prSet phldrT="[Text]" custT="1"/>
      <dgm:spPr/>
      <dgm:t>
        <a:bodyPr/>
        <a:lstStyle/>
        <a:p>
          <a:r>
            <a:rPr lang="es-ES" sz="1200" dirty="0" smtClean="0"/>
            <a:t>Experiencias en GB, BE, IT, PT.</a:t>
          </a:r>
          <a:br>
            <a:rPr lang="es-ES" sz="1200" dirty="0" smtClean="0"/>
          </a:br>
          <a:r>
            <a:rPr lang="es-ES" sz="1200" dirty="0" smtClean="0"/>
            <a:t/>
          </a:r>
          <a:br>
            <a:rPr lang="es-ES" sz="1200" dirty="0" smtClean="0"/>
          </a:br>
          <a:r>
            <a:rPr lang="es-ES" sz="1200" dirty="0" smtClean="0"/>
            <a:t>Ahorros pequeños o moderados (+400 €/anuales caso BE)</a:t>
          </a:r>
        </a:p>
        <a:p>
          <a:r>
            <a:rPr lang="es-ES" sz="1200" dirty="0" smtClean="0"/>
            <a:t>Estos procesos suponen un modo de acercamiento de los consumidores al mercado y fomentar su capacitación </a:t>
          </a:r>
          <a:endParaRPr lang="es-ES" sz="1200" dirty="0"/>
        </a:p>
      </dgm:t>
    </dgm:pt>
    <dgm:pt modelId="{CCA7B068-1B09-41AA-A74C-322F1A7F47F2}" type="parTrans" cxnId="{977BC018-E5C6-48C4-BCCB-7E6A910AF410}">
      <dgm:prSet/>
      <dgm:spPr/>
      <dgm:t>
        <a:bodyPr/>
        <a:lstStyle/>
        <a:p>
          <a:endParaRPr lang="es-ES"/>
        </a:p>
      </dgm:t>
    </dgm:pt>
    <dgm:pt modelId="{713CD140-A988-4107-AD2A-D058EB7ABD65}" type="sibTrans" cxnId="{977BC018-E5C6-48C4-BCCB-7E6A910AF410}">
      <dgm:prSet/>
      <dgm:spPr/>
      <dgm:t>
        <a:bodyPr/>
        <a:lstStyle/>
        <a:p>
          <a:endParaRPr lang="es-ES"/>
        </a:p>
      </dgm:t>
    </dgm:pt>
    <dgm:pt modelId="{D6023175-3B54-447E-AB12-A568430D0D59}">
      <dgm:prSet phldrT="[Text]" custT="1"/>
      <dgm:spPr/>
      <dgm:t>
        <a:bodyPr/>
        <a:lstStyle/>
        <a:p>
          <a:r>
            <a:rPr lang="es-ES_tradnl" sz="1200" dirty="0" smtClean="0"/>
            <a:t>Dos subastas en España hasta la fecha lanzadas por la OCU.</a:t>
          </a:r>
        </a:p>
        <a:p>
          <a:r>
            <a:rPr lang="es-ES_tradnl" sz="1200" dirty="0" smtClean="0"/>
            <a:t>Ahorros pequeños </a:t>
          </a:r>
          <a:endParaRPr lang="es-ES" sz="1200" dirty="0"/>
        </a:p>
      </dgm:t>
    </dgm:pt>
    <dgm:pt modelId="{D7CF6736-FD85-443E-BA50-8E37470C6D94}" type="parTrans" cxnId="{B1C9E086-BB7E-4A30-9A43-E50F6D02B0E8}">
      <dgm:prSet/>
      <dgm:spPr/>
      <dgm:t>
        <a:bodyPr/>
        <a:lstStyle/>
        <a:p>
          <a:endParaRPr lang="es-ES"/>
        </a:p>
      </dgm:t>
    </dgm:pt>
    <dgm:pt modelId="{C11479B0-4A56-4624-BEC2-B68F007BF20A}" type="sibTrans" cxnId="{B1C9E086-BB7E-4A30-9A43-E50F6D02B0E8}">
      <dgm:prSet/>
      <dgm:spPr/>
      <dgm:t>
        <a:bodyPr/>
        <a:lstStyle/>
        <a:p>
          <a:endParaRPr lang="es-ES"/>
        </a:p>
      </dgm:t>
    </dgm:pt>
    <dgm:pt modelId="{9E0D7B95-C66E-413F-A41E-30983935DBEC}">
      <dgm:prSet phldrT="[Text]" custT="1"/>
      <dgm:spPr/>
      <dgm:t>
        <a:bodyPr/>
        <a:lstStyle/>
        <a:p>
          <a:r>
            <a:rPr lang="es-ES_tradnl" sz="2000" dirty="0" smtClean="0"/>
            <a:t>Herramientas de comparación de precios</a:t>
          </a:r>
          <a:endParaRPr lang="es-ES" sz="2000" dirty="0"/>
        </a:p>
      </dgm:t>
    </dgm:pt>
    <dgm:pt modelId="{CD258A7C-2DF5-45EE-9DEF-3F9D2394E9BC}" type="sibTrans" cxnId="{23E5B1E9-B866-4F40-9C62-245D0F43F554}">
      <dgm:prSet/>
      <dgm:spPr/>
      <dgm:t>
        <a:bodyPr/>
        <a:lstStyle/>
        <a:p>
          <a:endParaRPr lang="es-ES"/>
        </a:p>
      </dgm:t>
    </dgm:pt>
    <dgm:pt modelId="{16672970-B5E5-4ED6-ADFD-885FD4A4E48F}" type="parTrans" cxnId="{23E5B1E9-B866-4F40-9C62-245D0F43F554}">
      <dgm:prSet/>
      <dgm:spPr/>
      <dgm:t>
        <a:bodyPr/>
        <a:lstStyle/>
        <a:p>
          <a:endParaRPr lang="es-ES"/>
        </a:p>
      </dgm:t>
    </dgm:pt>
    <dgm:pt modelId="{4D789122-C6FD-4515-8BE5-9B42FCD19B05}">
      <dgm:prSet phldrT="[Text]" custT="1"/>
      <dgm:spPr/>
      <dgm:t>
        <a:bodyPr/>
        <a:lstStyle/>
        <a:p>
          <a:r>
            <a:rPr lang="es-ES_tradnl" sz="1400" u="sng" dirty="0" smtClean="0"/>
            <a:t>Acuerdos voluntarios</a:t>
          </a:r>
        </a:p>
        <a:p>
          <a:r>
            <a:rPr lang="es-ES" sz="1400" u="none" dirty="0" smtClean="0"/>
            <a:t>Emisión de facturas transparentes y comprensibles (PB)</a:t>
          </a:r>
          <a:endParaRPr lang="es-ES_tradnl" sz="1400" u="none" dirty="0" smtClean="0"/>
        </a:p>
        <a:p>
          <a:endParaRPr lang="es-ES_tradnl" sz="1400" u="sng" dirty="0" smtClean="0"/>
        </a:p>
        <a:p>
          <a:endParaRPr lang="es-ES" sz="1400" u="sng" dirty="0"/>
        </a:p>
      </dgm:t>
    </dgm:pt>
    <dgm:pt modelId="{82E7C65C-1FE8-42F2-887B-9EDA656CA71C}" type="sibTrans" cxnId="{560E2EA0-F10D-4936-956B-F3C1AB3FEEB2}">
      <dgm:prSet/>
      <dgm:spPr/>
      <dgm:t>
        <a:bodyPr/>
        <a:lstStyle/>
        <a:p>
          <a:endParaRPr lang="es-ES"/>
        </a:p>
      </dgm:t>
    </dgm:pt>
    <dgm:pt modelId="{0E27658B-BCA9-48E8-A597-FCE86C0818F8}" type="parTrans" cxnId="{560E2EA0-F10D-4936-956B-F3C1AB3FEEB2}">
      <dgm:prSet/>
      <dgm:spPr/>
      <dgm:t>
        <a:bodyPr/>
        <a:lstStyle/>
        <a:p>
          <a:endParaRPr lang="es-ES"/>
        </a:p>
      </dgm:t>
    </dgm:pt>
    <dgm:pt modelId="{C99F1E58-9879-4B5C-A49B-CF0C83F9F38F}" type="pres">
      <dgm:prSet presAssocID="{B1902224-AE5C-4BF4-B01E-FE6E3F0D958B}" presName="theList" presStyleCnt="0">
        <dgm:presLayoutVars>
          <dgm:dir/>
          <dgm:animLvl val="lvl"/>
          <dgm:resizeHandles val="exact"/>
        </dgm:presLayoutVars>
      </dgm:prSet>
      <dgm:spPr/>
      <dgm:t>
        <a:bodyPr/>
        <a:lstStyle/>
        <a:p>
          <a:endParaRPr lang="es-ES"/>
        </a:p>
      </dgm:t>
    </dgm:pt>
    <dgm:pt modelId="{6BBABEF6-AC41-47CB-B10C-5E85162A4165}" type="pres">
      <dgm:prSet presAssocID="{1535500C-7A8C-45CC-901E-7922A3C8B381}" presName="compNode" presStyleCnt="0"/>
      <dgm:spPr/>
    </dgm:pt>
    <dgm:pt modelId="{64CE8DFC-3068-4952-AEC9-03DD327EEAD4}" type="pres">
      <dgm:prSet presAssocID="{1535500C-7A8C-45CC-901E-7922A3C8B381}" presName="aNode" presStyleLbl="bgShp" presStyleIdx="0" presStyleCnt="3"/>
      <dgm:spPr/>
      <dgm:t>
        <a:bodyPr/>
        <a:lstStyle/>
        <a:p>
          <a:endParaRPr lang="es-ES"/>
        </a:p>
      </dgm:t>
    </dgm:pt>
    <dgm:pt modelId="{16ECF352-6483-4FCF-B101-CFC22551685F}" type="pres">
      <dgm:prSet presAssocID="{1535500C-7A8C-45CC-901E-7922A3C8B381}" presName="textNode" presStyleLbl="bgShp" presStyleIdx="0" presStyleCnt="3"/>
      <dgm:spPr/>
      <dgm:t>
        <a:bodyPr/>
        <a:lstStyle/>
        <a:p>
          <a:endParaRPr lang="es-ES"/>
        </a:p>
      </dgm:t>
    </dgm:pt>
    <dgm:pt modelId="{4DD42BAA-308F-4342-BB3D-9E4D0B6E7394}" type="pres">
      <dgm:prSet presAssocID="{1535500C-7A8C-45CC-901E-7922A3C8B381}" presName="compChildNode" presStyleCnt="0"/>
      <dgm:spPr/>
    </dgm:pt>
    <dgm:pt modelId="{1328209C-8504-40DF-BC01-EC324DD4F156}" type="pres">
      <dgm:prSet presAssocID="{1535500C-7A8C-45CC-901E-7922A3C8B381}" presName="theInnerList" presStyleCnt="0"/>
      <dgm:spPr/>
    </dgm:pt>
    <dgm:pt modelId="{BF45DC19-FDEF-492B-8FAB-A8680C2D6A36}" type="pres">
      <dgm:prSet presAssocID="{88D0624B-C102-44B0-A860-CB6047B36B0A}" presName="childNode" presStyleLbl="node1" presStyleIdx="0" presStyleCnt="5" custScaleY="2000000" custLinFactY="-254533" custLinFactNeighborX="-3458" custLinFactNeighborY="-300000">
        <dgm:presLayoutVars>
          <dgm:bulletEnabled val="1"/>
        </dgm:presLayoutVars>
      </dgm:prSet>
      <dgm:spPr/>
      <dgm:t>
        <a:bodyPr/>
        <a:lstStyle/>
        <a:p>
          <a:endParaRPr lang="es-ES"/>
        </a:p>
      </dgm:t>
    </dgm:pt>
    <dgm:pt modelId="{13376684-2D02-459D-94E0-E304A179EA83}" type="pres">
      <dgm:prSet presAssocID="{88D0624B-C102-44B0-A860-CB6047B36B0A}" presName="aSpace2" presStyleCnt="0"/>
      <dgm:spPr/>
    </dgm:pt>
    <dgm:pt modelId="{1AE874B4-F293-412C-AD8A-830F11CD3C97}" type="pres">
      <dgm:prSet presAssocID="{4D789122-C6FD-4515-8BE5-9B42FCD19B05}" presName="childNode" presStyleLbl="node1" presStyleIdx="1" presStyleCnt="5" custScaleY="1746718" custLinFactY="-15889" custLinFactNeighborX="-3458" custLinFactNeighborY="-100000">
        <dgm:presLayoutVars>
          <dgm:bulletEnabled val="1"/>
        </dgm:presLayoutVars>
      </dgm:prSet>
      <dgm:spPr/>
      <dgm:t>
        <a:bodyPr/>
        <a:lstStyle/>
        <a:p>
          <a:endParaRPr lang="es-ES"/>
        </a:p>
      </dgm:t>
    </dgm:pt>
    <dgm:pt modelId="{81A483EF-D6E0-4C6B-93AD-9DB079669E1B}" type="pres">
      <dgm:prSet presAssocID="{1535500C-7A8C-45CC-901E-7922A3C8B381}" presName="aSpace" presStyleCnt="0"/>
      <dgm:spPr/>
    </dgm:pt>
    <dgm:pt modelId="{E1AA61BA-EEC9-458C-8942-A6A8D1534CA0}" type="pres">
      <dgm:prSet presAssocID="{9E0D7B95-C66E-413F-A41E-30983935DBEC}" presName="compNode" presStyleCnt="0"/>
      <dgm:spPr/>
    </dgm:pt>
    <dgm:pt modelId="{4656DC36-1385-48B2-B2FA-5420CB1B2224}" type="pres">
      <dgm:prSet presAssocID="{9E0D7B95-C66E-413F-A41E-30983935DBEC}" presName="aNode" presStyleLbl="bgShp" presStyleIdx="1" presStyleCnt="3"/>
      <dgm:spPr/>
      <dgm:t>
        <a:bodyPr/>
        <a:lstStyle/>
        <a:p>
          <a:endParaRPr lang="es-ES"/>
        </a:p>
      </dgm:t>
    </dgm:pt>
    <dgm:pt modelId="{EE3D2ADA-B4CC-4525-8E7F-4FEB553462AA}" type="pres">
      <dgm:prSet presAssocID="{9E0D7B95-C66E-413F-A41E-30983935DBEC}" presName="textNode" presStyleLbl="bgShp" presStyleIdx="1" presStyleCnt="3"/>
      <dgm:spPr/>
      <dgm:t>
        <a:bodyPr/>
        <a:lstStyle/>
        <a:p>
          <a:endParaRPr lang="es-ES"/>
        </a:p>
      </dgm:t>
    </dgm:pt>
    <dgm:pt modelId="{2B362436-42DF-49F1-8EB9-1EAD9407E064}" type="pres">
      <dgm:prSet presAssocID="{9E0D7B95-C66E-413F-A41E-30983935DBEC}" presName="compChildNode" presStyleCnt="0"/>
      <dgm:spPr/>
    </dgm:pt>
    <dgm:pt modelId="{7DD931E2-7C23-427C-BD4A-808202F05BB5}" type="pres">
      <dgm:prSet presAssocID="{9E0D7B95-C66E-413F-A41E-30983935DBEC}" presName="theInnerList" presStyleCnt="0"/>
      <dgm:spPr/>
    </dgm:pt>
    <dgm:pt modelId="{43CCAE05-C65E-4AE3-89C1-07447E143D1F}" type="pres">
      <dgm:prSet presAssocID="{8779EF97-5C2A-4617-8F4E-B404740442F9}" presName="childNode" presStyleLbl="node1" presStyleIdx="2" presStyleCnt="5" custScaleY="306171" custLinFactNeighborX="404" custLinFactNeighborY="-21406">
        <dgm:presLayoutVars>
          <dgm:bulletEnabled val="1"/>
        </dgm:presLayoutVars>
      </dgm:prSet>
      <dgm:spPr/>
      <dgm:t>
        <a:bodyPr/>
        <a:lstStyle/>
        <a:p>
          <a:endParaRPr lang="es-ES"/>
        </a:p>
      </dgm:t>
    </dgm:pt>
    <dgm:pt modelId="{94C2E20E-9211-4FCC-9B4C-5B6D47A2407C}" type="pres">
      <dgm:prSet presAssocID="{9E0D7B95-C66E-413F-A41E-30983935DBEC}" presName="aSpace" presStyleCnt="0"/>
      <dgm:spPr/>
    </dgm:pt>
    <dgm:pt modelId="{0AB66717-E0ED-45C8-B0E0-1165CF6CF093}" type="pres">
      <dgm:prSet presAssocID="{6B69E3D7-CD4B-45B2-94EA-C366640C1043}" presName="compNode" presStyleCnt="0"/>
      <dgm:spPr/>
    </dgm:pt>
    <dgm:pt modelId="{B05DB070-0556-43BD-8407-8D45E07BB8F2}" type="pres">
      <dgm:prSet presAssocID="{6B69E3D7-CD4B-45B2-94EA-C366640C1043}" presName="aNode" presStyleLbl="bgShp" presStyleIdx="2" presStyleCnt="3"/>
      <dgm:spPr/>
      <dgm:t>
        <a:bodyPr/>
        <a:lstStyle/>
        <a:p>
          <a:endParaRPr lang="es-ES"/>
        </a:p>
      </dgm:t>
    </dgm:pt>
    <dgm:pt modelId="{0990A02A-2266-4AC7-B31B-33A599E6DEA9}" type="pres">
      <dgm:prSet presAssocID="{6B69E3D7-CD4B-45B2-94EA-C366640C1043}" presName="textNode" presStyleLbl="bgShp" presStyleIdx="2" presStyleCnt="3"/>
      <dgm:spPr/>
      <dgm:t>
        <a:bodyPr/>
        <a:lstStyle/>
        <a:p>
          <a:endParaRPr lang="es-ES"/>
        </a:p>
      </dgm:t>
    </dgm:pt>
    <dgm:pt modelId="{61CA6A50-07B9-4F09-AF03-78AD86E46A4B}" type="pres">
      <dgm:prSet presAssocID="{6B69E3D7-CD4B-45B2-94EA-C366640C1043}" presName="compChildNode" presStyleCnt="0"/>
      <dgm:spPr/>
    </dgm:pt>
    <dgm:pt modelId="{A9C9C141-3F1B-4CC1-893A-D2934CE0F406}" type="pres">
      <dgm:prSet presAssocID="{6B69E3D7-CD4B-45B2-94EA-C366640C1043}" presName="theInnerList" presStyleCnt="0"/>
      <dgm:spPr/>
    </dgm:pt>
    <dgm:pt modelId="{C4333FE1-AA3C-4E70-A275-E91A9ECF9E44}" type="pres">
      <dgm:prSet presAssocID="{A37BFE37-A24B-4E0E-941C-29A43847BE73}" presName="childNode" presStyleLbl="node1" presStyleIdx="3" presStyleCnt="5" custScaleY="143398" custLinFactY="-6633" custLinFactNeighborX="-2822" custLinFactNeighborY="-100000">
        <dgm:presLayoutVars>
          <dgm:bulletEnabled val="1"/>
        </dgm:presLayoutVars>
      </dgm:prSet>
      <dgm:spPr/>
      <dgm:t>
        <a:bodyPr/>
        <a:lstStyle/>
        <a:p>
          <a:endParaRPr lang="es-ES"/>
        </a:p>
      </dgm:t>
    </dgm:pt>
    <dgm:pt modelId="{08F22901-B826-48F5-AA03-369BA137EEEF}" type="pres">
      <dgm:prSet presAssocID="{A37BFE37-A24B-4E0E-941C-29A43847BE73}" presName="aSpace2" presStyleCnt="0"/>
      <dgm:spPr/>
    </dgm:pt>
    <dgm:pt modelId="{2AFD090E-4DC0-41BB-B88C-0E8B6E1F740B}" type="pres">
      <dgm:prSet presAssocID="{D6023175-3B54-447E-AB12-A568430D0D59}" presName="childNode" presStyleLbl="node1" presStyleIdx="4" presStyleCnt="5" custScaleY="74602" custLinFactNeighborX="21" custLinFactNeighborY="-78531">
        <dgm:presLayoutVars>
          <dgm:bulletEnabled val="1"/>
        </dgm:presLayoutVars>
      </dgm:prSet>
      <dgm:spPr/>
      <dgm:t>
        <a:bodyPr/>
        <a:lstStyle/>
        <a:p>
          <a:endParaRPr lang="es-ES"/>
        </a:p>
      </dgm:t>
    </dgm:pt>
  </dgm:ptLst>
  <dgm:cxnLst>
    <dgm:cxn modelId="{08D6C3B3-564B-41C3-85EF-98E99D9EE27C}" type="presOf" srcId="{6B69E3D7-CD4B-45B2-94EA-C366640C1043}" destId="{B05DB070-0556-43BD-8407-8D45E07BB8F2}" srcOrd="0" destOrd="0" presId="urn:microsoft.com/office/officeart/2005/8/layout/lProcess2"/>
    <dgm:cxn modelId="{7CF14AED-58F7-45D0-B89F-8BD66A7700AD}" type="presOf" srcId="{B1902224-AE5C-4BF4-B01E-FE6E3F0D958B}" destId="{C99F1E58-9879-4B5C-A49B-CF0C83F9F38F}" srcOrd="0" destOrd="0" presId="urn:microsoft.com/office/officeart/2005/8/layout/lProcess2"/>
    <dgm:cxn modelId="{23E5B1E9-B866-4F40-9C62-245D0F43F554}" srcId="{B1902224-AE5C-4BF4-B01E-FE6E3F0D958B}" destId="{9E0D7B95-C66E-413F-A41E-30983935DBEC}" srcOrd="1" destOrd="0" parTransId="{16672970-B5E5-4ED6-ADFD-885FD4A4E48F}" sibTransId="{CD258A7C-2DF5-45EE-9DEF-3F9D2394E9BC}"/>
    <dgm:cxn modelId="{F416959F-3800-4757-80CC-7D659DAFC18B}" type="presOf" srcId="{1535500C-7A8C-45CC-901E-7922A3C8B381}" destId="{64CE8DFC-3068-4952-AEC9-03DD327EEAD4}" srcOrd="0" destOrd="0" presId="urn:microsoft.com/office/officeart/2005/8/layout/lProcess2"/>
    <dgm:cxn modelId="{A4B47BD3-B754-44CB-8140-AE258F5E2032}" type="presOf" srcId="{D6023175-3B54-447E-AB12-A568430D0D59}" destId="{2AFD090E-4DC0-41BB-B88C-0E8B6E1F740B}" srcOrd="0" destOrd="0" presId="urn:microsoft.com/office/officeart/2005/8/layout/lProcess2"/>
    <dgm:cxn modelId="{76212424-1944-4709-B0C5-897E39AB5432}" srcId="{1535500C-7A8C-45CC-901E-7922A3C8B381}" destId="{88D0624B-C102-44B0-A860-CB6047B36B0A}" srcOrd="0" destOrd="0" parTransId="{2F1B7BC9-7981-41CB-A2B5-6417C0521AC1}" sibTransId="{A291C99C-9980-49B8-A698-A20FC24BEB05}"/>
    <dgm:cxn modelId="{B1C9E086-BB7E-4A30-9A43-E50F6D02B0E8}" srcId="{6B69E3D7-CD4B-45B2-94EA-C366640C1043}" destId="{D6023175-3B54-447E-AB12-A568430D0D59}" srcOrd="1" destOrd="0" parTransId="{D7CF6736-FD85-443E-BA50-8E37470C6D94}" sibTransId="{C11479B0-4A56-4624-BEC2-B68F007BF20A}"/>
    <dgm:cxn modelId="{23EADE99-5063-49DA-ACEE-BB0B6006A5CE}" type="presOf" srcId="{8779EF97-5C2A-4617-8F4E-B404740442F9}" destId="{43CCAE05-C65E-4AE3-89C1-07447E143D1F}" srcOrd="0" destOrd="0" presId="urn:microsoft.com/office/officeart/2005/8/layout/lProcess2"/>
    <dgm:cxn modelId="{804DF94B-0513-4BA7-8FD5-BE832D8432F6}" type="presOf" srcId="{9E0D7B95-C66E-413F-A41E-30983935DBEC}" destId="{4656DC36-1385-48B2-B2FA-5420CB1B2224}" srcOrd="0" destOrd="0" presId="urn:microsoft.com/office/officeart/2005/8/layout/lProcess2"/>
    <dgm:cxn modelId="{2AAD142D-997B-461B-823A-396A0D6F27AF}" type="presOf" srcId="{9E0D7B95-C66E-413F-A41E-30983935DBEC}" destId="{EE3D2ADA-B4CC-4525-8E7F-4FEB553462AA}" srcOrd="1" destOrd="0" presId="urn:microsoft.com/office/officeart/2005/8/layout/lProcess2"/>
    <dgm:cxn modelId="{92DBD133-E794-4090-A828-89DFE1DA8E16}" srcId="{B1902224-AE5C-4BF4-B01E-FE6E3F0D958B}" destId="{6B69E3D7-CD4B-45B2-94EA-C366640C1043}" srcOrd="2" destOrd="0" parTransId="{AC2F94CB-EB18-4297-9527-4B827D1812D5}" sibTransId="{2CC61265-88E1-482B-9DAA-A244309076BD}"/>
    <dgm:cxn modelId="{977BC018-E5C6-48C4-BCCB-7E6A910AF410}" srcId="{6B69E3D7-CD4B-45B2-94EA-C366640C1043}" destId="{A37BFE37-A24B-4E0E-941C-29A43847BE73}" srcOrd="0" destOrd="0" parTransId="{CCA7B068-1B09-41AA-A74C-322F1A7F47F2}" sibTransId="{713CD140-A988-4107-AD2A-D058EB7ABD65}"/>
    <dgm:cxn modelId="{09862C38-386E-40B6-8252-BE34534D9F6F}" srcId="{B1902224-AE5C-4BF4-B01E-FE6E3F0D958B}" destId="{1535500C-7A8C-45CC-901E-7922A3C8B381}" srcOrd="0" destOrd="0" parTransId="{AE9B9FA9-E4E8-4DC7-82BE-CFF78634A626}" sibTransId="{F9F1E287-AC3D-47EC-93DA-A62A674D40F1}"/>
    <dgm:cxn modelId="{B1293233-73EE-424A-8E16-FC9599F6B600}" type="presOf" srcId="{88D0624B-C102-44B0-A860-CB6047B36B0A}" destId="{BF45DC19-FDEF-492B-8FAB-A8680C2D6A36}" srcOrd="0" destOrd="0" presId="urn:microsoft.com/office/officeart/2005/8/layout/lProcess2"/>
    <dgm:cxn modelId="{DB674A03-4700-421D-8333-63B53090E955}" type="presOf" srcId="{1535500C-7A8C-45CC-901E-7922A3C8B381}" destId="{16ECF352-6483-4FCF-B101-CFC22551685F}" srcOrd="1" destOrd="0" presId="urn:microsoft.com/office/officeart/2005/8/layout/lProcess2"/>
    <dgm:cxn modelId="{EC5254AE-6657-4E14-9AC1-0B8559114DCC}" type="presOf" srcId="{6B69E3D7-CD4B-45B2-94EA-C366640C1043}" destId="{0990A02A-2266-4AC7-B31B-33A599E6DEA9}" srcOrd="1" destOrd="0" presId="urn:microsoft.com/office/officeart/2005/8/layout/lProcess2"/>
    <dgm:cxn modelId="{560E2EA0-F10D-4936-956B-F3C1AB3FEEB2}" srcId="{1535500C-7A8C-45CC-901E-7922A3C8B381}" destId="{4D789122-C6FD-4515-8BE5-9B42FCD19B05}" srcOrd="1" destOrd="0" parTransId="{0E27658B-BCA9-48E8-A597-FCE86C0818F8}" sibTransId="{82E7C65C-1FE8-42F2-887B-9EDA656CA71C}"/>
    <dgm:cxn modelId="{0B242BAF-EBF8-4A97-8EA6-BB5EA0485E82}" srcId="{9E0D7B95-C66E-413F-A41E-30983935DBEC}" destId="{8779EF97-5C2A-4617-8F4E-B404740442F9}" srcOrd="0" destOrd="0" parTransId="{21A3D389-AEAA-4983-9D4B-D531C8797A14}" sibTransId="{F4B470E2-A5B5-4948-952B-FAC63990A785}"/>
    <dgm:cxn modelId="{9E425917-9FF9-4A5C-BCA3-3EFE5D5A28D6}" type="presOf" srcId="{4D789122-C6FD-4515-8BE5-9B42FCD19B05}" destId="{1AE874B4-F293-412C-AD8A-830F11CD3C97}" srcOrd="0" destOrd="0" presId="urn:microsoft.com/office/officeart/2005/8/layout/lProcess2"/>
    <dgm:cxn modelId="{22FA7F50-9D72-435D-BFB1-18563D1A068A}" type="presOf" srcId="{A37BFE37-A24B-4E0E-941C-29A43847BE73}" destId="{C4333FE1-AA3C-4E70-A275-E91A9ECF9E44}" srcOrd="0" destOrd="0" presId="urn:microsoft.com/office/officeart/2005/8/layout/lProcess2"/>
    <dgm:cxn modelId="{16DE3306-8D49-45A8-BFE5-84A1F495A781}" type="presParOf" srcId="{C99F1E58-9879-4B5C-A49B-CF0C83F9F38F}" destId="{6BBABEF6-AC41-47CB-B10C-5E85162A4165}" srcOrd="0" destOrd="0" presId="urn:microsoft.com/office/officeart/2005/8/layout/lProcess2"/>
    <dgm:cxn modelId="{D87D9E2E-057C-4961-A646-5B69ECAF9526}" type="presParOf" srcId="{6BBABEF6-AC41-47CB-B10C-5E85162A4165}" destId="{64CE8DFC-3068-4952-AEC9-03DD327EEAD4}" srcOrd="0" destOrd="0" presId="urn:microsoft.com/office/officeart/2005/8/layout/lProcess2"/>
    <dgm:cxn modelId="{3FAD0D5B-E564-4D23-B8DF-600C70232231}" type="presParOf" srcId="{6BBABEF6-AC41-47CB-B10C-5E85162A4165}" destId="{16ECF352-6483-4FCF-B101-CFC22551685F}" srcOrd="1" destOrd="0" presId="urn:microsoft.com/office/officeart/2005/8/layout/lProcess2"/>
    <dgm:cxn modelId="{0D42A00F-6BF8-43A3-B354-32C7B19E7001}" type="presParOf" srcId="{6BBABEF6-AC41-47CB-B10C-5E85162A4165}" destId="{4DD42BAA-308F-4342-BB3D-9E4D0B6E7394}" srcOrd="2" destOrd="0" presId="urn:microsoft.com/office/officeart/2005/8/layout/lProcess2"/>
    <dgm:cxn modelId="{113B1F88-A1B5-4C0A-9910-500C83139393}" type="presParOf" srcId="{4DD42BAA-308F-4342-BB3D-9E4D0B6E7394}" destId="{1328209C-8504-40DF-BC01-EC324DD4F156}" srcOrd="0" destOrd="0" presId="urn:microsoft.com/office/officeart/2005/8/layout/lProcess2"/>
    <dgm:cxn modelId="{631C4FD4-986F-4692-9D1A-9A2A83E60BE4}" type="presParOf" srcId="{1328209C-8504-40DF-BC01-EC324DD4F156}" destId="{BF45DC19-FDEF-492B-8FAB-A8680C2D6A36}" srcOrd="0" destOrd="0" presId="urn:microsoft.com/office/officeart/2005/8/layout/lProcess2"/>
    <dgm:cxn modelId="{400F230A-3DB1-4E44-89AE-098A69043454}" type="presParOf" srcId="{1328209C-8504-40DF-BC01-EC324DD4F156}" destId="{13376684-2D02-459D-94E0-E304A179EA83}" srcOrd="1" destOrd="0" presId="urn:microsoft.com/office/officeart/2005/8/layout/lProcess2"/>
    <dgm:cxn modelId="{3B4760DC-C4AB-4EF5-B317-3B74E068F564}" type="presParOf" srcId="{1328209C-8504-40DF-BC01-EC324DD4F156}" destId="{1AE874B4-F293-412C-AD8A-830F11CD3C97}" srcOrd="2" destOrd="0" presId="urn:microsoft.com/office/officeart/2005/8/layout/lProcess2"/>
    <dgm:cxn modelId="{09849544-38AD-459A-B929-26D4ACC1AD00}" type="presParOf" srcId="{C99F1E58-9879-4B5C-A49B-CF0C83F9F38F}" destId="{81A483EF-D6E0-4C6B-93AD-9DB079669E1B}" srcOrd="1" destOrd="0" presId="urn:microsoft.com/office/officeart/2005/8/layout/lProcess2"/>
    <dgm:cxn modelId="{E33BEF52-1690-4761-834F-12959118332F}" type="presParOf" srcId="{C99F1E58-9879-4B5C-A49B-CF0C83F9F38F}" destId="{E1AA61BA-EEC9-458C-8942-A6A8D1534CA0}" srcOrd="2" destOrd="0" presId="urn:microsoft.com/office/officeart/2005/8/layout/lProcess2"/>
    <dgm:cxn modelId="{DA9F9F74-8DAB-4BB8-B113-CCF83D03D801}" type="presParOf" srcId="{E1AA61BA-EEC9-458C-8942-A6A8D1534CA0}" destId="{4656DC36-1385-48B2-B2FA-5420CB1B2224}" srcOrd="0" destOrd="0" presId="urn:microsoft.com/office/officeart/2005/8/layout/lProcess2"/>
    <dgm:cxn modelId="{84CB243F-01D5-4342-9761-77DC048DF2CB}" type="presParOf" srcId="{E1AA61BA-EEC9-458C-8942-A6A8D1534CA0}" destId="{EE3D2ADA-B4CC-4525-8E7F-4FEB553462AA}" srcOrd="1" destOrd="0" presId="urn:microsoft.com/office/officeart/2005/8/layout/lProcess2"/>
    <dgm:cxn modelId="{75A49281-16F7-4321-BD7A-74F2A45AD23E}" type="presParOf" srcId="{E1AA61BA-EEC9-458C-8942-A6A8D1534CA0}" destId="{2B362436-42DF-49F1-8EB9-1EAD9407E064}" srcOrd="2" destOrd="0" presId="urn:microsoft.com/office/officeart/2005/8/layout/lProcess2"/>
    <dgm:cxn modelId="{A03B7CF8-E22C-4E47-B2A5-2A8CAD80CC1A}" type="presParOf" srcId="{2B362436-42DF-49F1-8EB9-1EAD9407E064}" destId="{7DD931E2-7C23-427C-BD4A-808202F05BB5}" srcOrd="0" destOrd="0" presId="urn:microsoft.com/office/officeart/2005/8/layout/lProcess2"/>
    <dgm:cxn modelId="{CCDFDCC4-90D5-4332-A36D-D50A75FCD5F0}" type="presParOf" srcId="{7DD931E2-7C23-427C-BD4A-808202F05BB5}" destId="{43CCAE05-C65E-4AE3-89C1-07447E143D1F}" srcOrd="0" destOrd="0" presId="urn:microsoft.com/office/officeart/2005/8/layout/lProcess2"/>
    <dgm:cxn modelId="{85F677B6-0073-442C-9127-2DCF9CCD9938}" type="presParOf" srcId="{C99F1E58-9879-4B5C-A49B-CF0C83F9F38F}" destId="{94C2E20E-9211-4FCC-9B4C-5B6D47A2407C}" srcOrd="3" destOrd="0" presId="urn:microsoft.com/office/officeart/2005/8/layout/lProcess2"/>
    <dgm:cxn modelId="{612BAB92-554D-4F40-BA9D-0AC85B2E2F04}" type="presParOf" srcId="{C99F1E58-9879-4B5C-A49B-CF0C83F9F38F}" destId="{0AB66717-E0ED-45C8-B0E0-1165CF6CF093}" srcOrd="4" destOrd="0" presId="urn:microsoft.com/office/officeart/2005/8/layout/lProcess2"/>
    <dgm:cxn modelId="{22FC0B91-21CB-46AE-B369-FE661B2D2FB7}" type="presParOf" srcId="{0AB66717-E0ED-45C8-B0E0-1165CF6CF093}" destId="{B05DB070-0556-43BD-8407-8D45E07BB8F2}" srcOrd="0" destOrd="0" presId="urn:microsoft.com/office/officeart/2005/8/layout/lProcess2"/>
    <dgm:cxn modelId="{4E7ECB86-5C03-42C0-8313-6D298FFECEA3}" type="presParOf" srcId="{0AB66717-E0ED-45C8-B0E0-1165CF6CF093}" destId="{0990A02A-2266-4AC7-B31B-33A599E6DEA9}" srcOrd="1" destOrd="0" presId="urn:microsoft.com/office/officeart/2005/8/layout/lProcess2"/>
    <dgm:cxn modelId="{06CF50CB-5EC0-41EC-98A1-F4ACE561AFC1}" type="presParOf" srcId="{0AB66717-E0ED-45C8-B0E0-1165CF6CF093}" destId="{61CA6A50-07B9-4F09-AF03-78AD86E46A4B}" srcOrd="2" destOrd="0" presId="urn:microsoft.com/office/officeart/2005/8/layout/lProcess2"/>
    <dgm:cxn modelId="{AAC7BDD3-46E2-4543-A925-1B01D5AB5644}" type="presParOf" srcId="{61CA6A50-07B9-4F09-AF03-78AD86E46A4B}" destId="{A9C9C141-3F1B-4CC1-893A-D2934CE0F406}" srcOrd="0" destOrd="0" presId="urn:microsoft.com/office/officeart/2005/8/layout/lProcess2"/>
    <dgm:cxn modelId="{F28BA936-17F1-4CE5-9502-25203521DAA4}" type="presParOf" srcId="{A9C9C141-3F1B-4CC1-893A-D2934CE0F406}" destId="{C4333FE1-AA3C-4E70-A275-E91A9ECF9E44}" srcOrd="0" destOrd="0" presId="urn:microsoft.com/office/officeart/2005/8/layout/lProcess2"/>
    <dgm:cxn modelId="{5F54C8BA-7517-43A1-A5A0-9C8659A02F7D}" type="presParOf" srcId="{A9C9C141-3F1B-4CC1-893A-D2934CE0F406}" destId="{08F22901-B826-48F5-AA03-369BA137EEEF}" srcOrd="1" destOrd="0" presId="urn:microsoft.com/office/officeart/2005/8/layout/lProcess2"/>
    <dgm:cxn modelId="{D1DCA21D-7379-4FE5-B915-E827887066FB}" type="presParOf" srcId="{A9C9C141-3F1B-4CC1-893A-D2934CE0F406}" destId="{2AFD090E-4DC0-41BB-B88C-0E8B6E1F740B}" srcOrd="2" destOrd="0" presId="urn:microsoft.com/office/officeart/2005/8/layout/l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7C3AEB-19DE-4B95-9A70-F8BDCF5A0988}" type="doc">
      <dgm:prSet loTypeId="urn:microsoft.com/office/officeart/2005/8/layout/vList5" loCatId="list" qsTypeId="urn:microsoft.com/office/officeart/2005/8/quickstyle/simple1" qsCatId="simple" csTypeId="urn:microsoft.com/office/officeart/2005/8/colors/accent6_5" csCatId="accent6" phldr="1"/>
      <dgm:spPr/>
      <dgm:t>
        <a:bodyPr/>
        <a:lstStyle/>
        <a:p>
          <a:endParaRPr lang="es-ES"/>
        </a:p>
      </dgm:t>
    </dgm:pt>
    <dgm:pt modelId="{A9ED1736-8571-4C9D-B71A-1FE560A00406}">
      <dgm:prSet phldrT="[Text]" custT="1"/>
      <dgm:spPr/>
      <dgm:t>
        <a:bodyPr/>
        <a:lstStyle/>
        <a:p>
          <a:r>
            <a:rPr lang="es-ES" sz="2000" dirty="0" smtClean="0"/>
            <a:t>Obligación para los comercializadores de mayor tamaño </a:t>
          </a:r>
          <a:r>
            <a:rPr lang="es-ES" sz="2000" u="none" dirty="0" smtClean="0"/>
            <a:t>(ECO)</a:t>
          </a:r>
          <a:br>
            <a:rPr lang="es-ES" sz="2000" u="none" dirty="0" smtClean="0"/>
          </a:br>
          <a:r>
            <a:rPr lang="es-ES" sz="2000" u="none" dirty="0" smtClean="0"/>
            <a:t>(GB)</a:t>
          </a:r>
          <a:endParaRPr lang="es-ES" sz="2000" u="none" dirty="0"/>
        </a:p>
      </dgm:t>
    </dgm:pt>
    <dgm:pt modelId="{F30E78E5-F0D6-44C6-8928-473BCD5D3AB4}" type="parTrans" cxnId="{24F167ED-239A-4F48-A307-4D8AD1B36EDA}">
      <dgm:prSet/>
      <dgm:spPr/>
      <dgm:t>
        <a:bodyPr/>
        <a:lstStyle/>
        <a:p>
          <a:endParaRPr lang="es-ES"/>
        </a:p>
      </dgm:t>
    </dgm:pt>
    <dgm:pt modelId="{DFD63594-9D46-4077-B361-C37F0878B2EF}" type="sibTrans" cxnId="{24F167ED-239A-4F48-A307-4D8AD1B36EDA}">
      <dgm:prSet/>
      <dgm:spPr/>
      <dgm:t>
        <a:bodyPr/>
        <a:lstStyle/>
        <a:p>
          <a:endParaRPr lang="es-ES"/>
        </a:p>
      </dgm:t>
    </dgm:pt>
    <dgm:pt modelId="{355BD739-C9BE-437D-9FF4-8E9CFD6BAF51}">
      <dgm:prSet phldrT="[Text]" custT="1"/>
      <dgm:spPr/>
      <dgm:t>
        <a:bodyPr/>
        <a:lstStyle/>
        <a:p>
          <a:pPr algn="just"/>
          <a:r>
            <a:rPr lang="es-ES" sz="1600" dirty="0" smtClean="0"/>
            <a:t>Obligación </a:t>
          </a:r>
          <a:r>
            <a:rPr lang="es-ES" sz="1600" dirty="0" smtClean="0"/>
            <a:t>de </a:t>
          </a:r>
          <a:r>
            <a:rPr lang="es-ES" sz="1600" dirty="0" smtClean="0"/>
            <a:t>Reducción de Emisiones de Carbono mediante mejoras de la eficiencia</a:t>
          </a:r>
          <a:endParaRPr lang="es-ES" sz="1600" dirty="0"/>
        </a:p>
      </dgm:t>
    </dgm:pt>
    <dgm:pt modelId="{7C363347-BC50-4A9D-B285-9C398F0D1E8F}" type="parTrans" cxnId="{E63595AF-2239-4F8A-818C-9BD1E407BE5F}">
      <dgm:prSet/>
      <dgm:spPr/>
      <dgm:t>
        <a:bodyPr/>
        <a:lstStyle/>
        <a:p>
          <a:endParaRPr lang="es-ES"/>
        </a:p>
      </dgm:t>
    </dgm:pt>
    <dgm:pt modelId="{C7892F4E-6D01-4A39-9F40-CF14987760A3}" type="sibTrans" cxnId="{E63595AF-2239-4F8A-818C-9BD1E407BE5F}">
      <dgm:prSet/>
      <dgm:spPr/>
      <dgm:t>
        <a:bodyPr/>
        <a:lstStyle/>
        <a:p>
          <a:endParaRPr lang="es-ES"/>
        </a:p>
      </dgm:t>
    </dgm:pt>
    <dgm:pt modelId="{C15A9C0D-4935-4110-89D2-273FA7F3BCCB}">
      <dgm:prSet phldrT="[Text]" custT="1"/>
      <dgm:spPr/>
      <dgm:t>
        <a:bodyPr/>
        <a:lstStyle/>
        <a:p>
          <a:r>
            <a:rPr lang="es-ES" sz="1800" dirty="0" smtClean="0"/>
            <a:t>Green Deal (GB) </a:t>
          </a:r>
          <a:endParaRPr lang="es-ES" sz="1800" dirty="0"/>
        </a:p>
      </dgm:t>
    </dgm:pt>
    <dgm:pt modelId="{66EBEC25-1C87-430F-85D7-261B843FC908}" type="parTrans" cxnId="{1B7749DF-B4C7-46F3-A321-83BFA588C302}">
      <dgm:prSet/>
      <dgm:spPr/>
      <dgm:t>
        <a:bodyPr/>
        <a:lstStyle/>
        <a:p>
          <a:endParaRPr lang="es-ES"/>
        </a:p>
      </dgm:t>
    </dgm:pt>
    <dgm:pt modelId="{248576E9-5DE0-4149-B1A9-5B521385CABD}" type="sibTrans" cxnId="{1B7749DF-B4C7-46F3-A321-83BFA588C302}">
      <dgm:prSet/>
      <dgm:spPr/>
      <dgm:t>
        <a:bodyPr/>
        <a:lstStyle/>
        <a:p>
          <a:endParaRPr lang="es-ES"/>
        </a:p>
      </dgm:t>
    </dgm:pt>
    <dgm:pt modelId="{6971099B-7421-4453-AA5A-948856CA0754}">
      <dgm:prSet phldrT="[Text]" custT="1"/>
      <dgm:spPr/>
      <dgm:t>
        <a:bodyPr/>
        <a:lstStyle/>
        <a:p>
          <a:pPr algn="just"/>
          <a:r>
            <a:rPr lang="es-ES" sz="1600" dirty="0" smtClean="0"/>
            <a:t>El consumidor puede verificar si es posible mejorar la eficiencia de su </a:t>
          </a:r>
          <a:r>
            <a:rPr lang="es-ES" sz="1600" dirty="0" smtClean="0"/>
            <a:t>vivienda</a:t>
          </a:r>
          <a:endParaRPr lang="es-ES" sz="1600" dirty="0"/>
        </a:p>
      </dgm:t>
    </dgm:pt>
    <dgm:pt modelId="{58E7C700-AF96-4543-AD43-7A9D2D6E1715}" type="parTrans" cxnId="{077C7DD8-004F-4F6F-BA65-A8170E01A95A}">
      <dgm:prSet/>
      <dgm:spPr/>
      <dgm:t>
        <a:bodyPr/>
        <a:lstStyle/>
        <a:p>
          <a:endParaRPr lang="es-ES"/>
        </a:p>
      </dgm:t>
    </dgm:pt>
    <dgm:pt modelId="{C90AAB52-E89B-402E-8C4D-F5C38DC6A33C}" type="sibTrans" cxnId="{077C7DD8-004F-4F6F-BA65-A8170E01A95A}">
      <dgm:prSet/>
      <dgm:spPr/>
      <dgm:t>
        <a:bodyPr/>
        <a:lstStyle/>
        <a:p>
          <a:endParaRPr lang="es-ES"/>
        </a:p>
      </dgm:t>
    </dgm:pt>
    <dgm:pt modelId="{35E92554-4DDB-4728-9F61-04253D6542D0}">
      <dgm:prSet custT="1"/>
      <dgm:spPr/>
      <dgm:t>
        <a:bodyPr/>
        <a:lstStyle/>
        <a:p>
          <a:pPr algn="just"/>
          <a:endParaRPr lang="es-ES" sz="1600" dirty="0" smtClean="0"/>
        </a:p>
      </dgm:t>
    </dgm:pt>
    <dgm:pt modelId="{846B40D6-8B73-47F4-9966-849680838F98}" type="parTrans" cxnId="{230A665A-4295-47E4-9EAC-BE41AD534017}">
      <dgm:prSet/>
      <dgm:spPr/>
      <dgm:t>
        <a:bodyPr/>
        <a:lstStyle/>
        <a:p>
          <a:endParaRPr lang="es-ES"/>
        </a:p>
      </dgm:t>
    </dgm:pt>
    <dgm:pt modelId="{65A1F471-ECF7-4567-9D09-9F30EB44C753}" type="sibTrans" cxnId="{230A665A-4295-47E4-9EAC-BE41AD534017}">
      <dgm:prSet/>
      <dgm:spPr/>
      <dgm:t>
        <a:bodyPr/>
        <a:lstStyle/>
        <a:p>
          <a:endParaRPr lang="es-ES"/>
        </a:p>
      </dgm:t>
    </dgm:pt>
    <dgm:pt modelId="{1B6F0CF5-73FA-4CEC-87A7-A0B6BF7FFC71}">
      <dgm:prSet custT="1"/>
      <dgm:spPr/>
      <dgm:t>
        <a:bodyPr/>
        <a:lstStyle/>
        <a:p>
          <a:pPr algn="just"/>
          <a:r>
            <a:rPr lang="es-ES" sz="1600" dirty="0" smtClean="0"/>
            <a:t>Obligación con la Comunidad. Las compañías energéticas deben centrarse en la prestación de medidas de aislamiento y las conexiones con los sistemas de calefacción urbana en áreas de bajos ingresos. </a:t>
          </a:r>
        </a:p>
      </dgm:t>
    </dgm:pt>
    <dgm:pt modelId="{3CD303FF-AA12-46EC-9340-B9E025099BA1}" type="parTrans" cxnId="{2870032B-94C2-48DE-86BF-12896E1D76FF}">
      <dgm:prSet/>
      <dgm:spPr/>
      <dgm:t>
        <a:bodyPr/>
        <a:lstStyle/>
        <a:p>
          <a:endParaRPr lang="es-ES"/>
        </a:p>
      </dgm:t>
    </dgm:pt>
    <dgm:pt modelId="{E7CBD292-06D0-4D59-91D8-C22F9E7C9F45}" type="sibTrans" cxnId="{2870032B-94C2-48DE-86BF-12896E1D76FF}">
      <dgm:prSet/>
      <dgm:spPr/>
      <dgm:t>
        <a:bodyPr/>
        <a:lstStyle/>
        <a:p>
          <a:endParaRPr lang="es-ES"/>
        </a:p>
      </dgm:t>
    </dgm:pt>
    <dgm:pt modelId="{827D674B-444E-49B2-9EF3-9204D3193D57}">
      <dgm:prSet custT="1"/>
      <dgm:spPr/>
      <dgm:t>
        <a:bodyPr/>
        <a:lstStyle/>
        <a:p>
          <a:pPr algn="just"/>
          <a:r>
            <a:rPr lang="es-ES" sz="1600" dirty="0" smtClean="0"/>
            <a:t>Obligación de Reducción del Coste de Calefacción. Para proporcionar medidas que mejoren la capacidad de familias vulnerables y de bajos ingresos para calentar debidamente sus </a:t>
          </a:r>
          <a:r>
            <a:rPr lang="es-ES" sz="1600" dirty="0" smtClean="0"/>
            <a:t>hogares </a:t>
          </a:r>
          <a:r>
            <a:rPr lang="es-ES" sz="1600" dirty="0" smtClean="0">
              <a:sym typeface="Wingdings" pitchFamily="2" charset="2"/>
            </a:rPr>
            <a:t>sustitución de calderas</a:t>
          </a:r>
          <a:r>
            <a:rPr lang="es-ES" sz="1600" dirty="0" smtClean="0"/>
            <a:t> </a:t>
          </a:r>
          <a:endParaRPr lang="es-ES" sz="1600" dirty="0" smtClean="0"/>
        </a:p>
      </dgm:t>
    </dgm:pt>
    <dgm:pt modelId="{56F62D66-1A68-4933-B0D9-769AF06650B2}" type="parTrans" cxnId="{A5A025B9-FB1C-4759-921E-FDF2E50949D9}">
      <dgm:prSet/>
      <dgm:spPr/>
      <dgm:t>
        <a:bodyPr/>
        <a:lstStyle/>
        <a:p>
          <a:endParaRPr lang="es-ES"/>
        </a:p>
      </dgm:t>
    </dgm:pt>
    <dgm:pt modelId="{3777C74A-E510-4C1C-9F77-867D7CBC41C5}" type="sibTrans" cxnId="{A5A025B9-FB1C-4759-921E-FDF2E50949D9}">
      <dgm:prSet/>
      <dgm:spPr/>
      <dgm:t>
        <a:bodyPr/>
        <a:lstStyle/>
        <a:p>
          <a:endParaRPr lang="es-ES"/>
        </a:p>
      </dgm:t>
    </dgm:pt>
    <dgm:pt modelId="{135050B8-0041-4E2F-9B08-56878CD364CF}">
      <dgm:prSet custT="1"/>
      <dgm:spPr/>
      <dgm:t>
        <a:bodyPr/>
        <a:lstStyle/>
        <a:p>
          <a:pPr algn="just"/>
          <a:endParaRPr lang="es-ES" sz="1600" dirty="0" smtClean="0"/>
        </a:p>
      </dgm:t>
    </dgm:pt>
    <dgm:pt modelId="{4331D42D-3CEE-4353-803F-9E877418AB52}" type="parTrans" cxnId="{4B3B0F6B-F7DA-48F2-954A-DB18D5B325CB}">
      <dgm:prSet/>
      <dgm:spPr/>
      <dgm:t>
        <a:bodyPr/>
        <a:lstStyle/>
        <a:p>
          <a:endParaRPr lang="es-ES"/>
        </a:p>
      </dgm:t>
    </dgm:pt>
    <dgm:pt modelId="{FFD94C54-CC96-48D8-B0DE-E3A4CD9C9F85}" type="sibTrans" cxnId="{4B3B0F6B-F7DA-48F2-954A-DB18D5B325CB}">
      <dgm:prSet/>
      <dgm:spPr/>
      <dgm:t>
        <a:bodyPr/>
        <a:lstStyle/>
        <a:p>
          <a:endParaRPr lang="es-ES"/>
        </a:p>
      </dgm:t>
    </dgm:pt>
    <dgm:pt modelId="{C8FA2E41-C4D6-494B-939B-D4CC0236FA02}">
      <dgm:prSet phldrT="[Text]" custT="1"/>
      <dgm:spPr/>
      <dgm:t>
        <a:bodyPr/>
        <a:lstStyle/>
        <a:p>
          <a:pPr algn="just"/>
          <a:r>
            <a:rPr lang="es-ES" sz="1600" dirty="0" smtClean="0"/>
            <a:t>Dependiendo de sus circunstancias (piso, casa, jubilado, tipo de calefacción, etc.) puede tener derecho a </a:t>
          </a:r>
          <a:r>
            <a:rPr lang="es-ES" sz="1600" dirty="0" smtClean="0"/>
            <a:t>subvenciones</a:t>
          </a:r>
          <a:endParaRPr lang="es-ES" sz="1600" dirty="0"/>
        </a:p>
      </dgm:t>
    </dgm:pt>
    <dgm:pt modelId="{5C588B83-77AB-4DFE-AEB4-89C95AD138C4}" type="parTrans" cxnId="{8B957477-062A-40AA-8B94-97D08DC57EF0}">
      <dgm:prSet/>
      <dgm:spPr/>
      <dgm:t>
        <a:bodyPr/>
        <a:lstStyle/>
        <a:p>
          <a:endParaRPr lang="es-ES"/>
        </a:p>
      </dgm:t>
    </dgm:pt>
    <dgm:pt modelId="{94E80C42-1048-4E46-8BE6-B657DAFB0C08}" type="sibTrans" cxnId="{8B957477-062A-40AA-8B94-97D08DC57EF0}">
      <dgm:prSet/>
      <dgm:spPr/>
      <dgm:t>
        <a:bodyPr/>
        <a:lstStyle/>
        <a:p>
          <a:endParaRPr lang="es-ES"/>
        </a:p>
      </dgm:t>
    </dgm:pt>
    <dgm:pt modelId="{C5435E05-5716-46F4-9E7B-1AA22955CF04}">
      <dgm:prSet phldrT="[Text]" custT="1"/>
      <dgm:spPr/>
      <dgm:t>
        <a:bodyPr/>
        <a:lstStyle/>
        <a:p>
          <a:pPr algn="just"/>
          <a:r>
            <a:rPr lang="es-ES" sz="1600" dirty="0" smtClean="0"/>
            <a:t>Puede optar por diversos métodos de pago (por ejemplo que la inversión le sea financiada por su comercializador)</a:t>
          </a:r>
          <a:endParaRPr lang="es-ES" sz="1600" dirty="0"/>
        </a:p>
      </dgm:t>
    </dgm:pt>
    <dgm:pt modelId="{CB9775C7-B938-4115-84E7-77D4F30C8347}" type="parTrans" cxnId="{551F37B7-60C4-432D-AD57-519B6409A417}">
      <dgm:prSet/>
      <dgm:spPr/>
      <dgm:t>
        <a:bodyPr/>
        <a:lstStyle/>
        <a:p>
          <a:endParaRPr lang="es-ES"/>
        </a:p>
      </dgm:t>
    </dgm:pt>
    <dgm:pt modelId="{CFC5C3EC-439B-4EF2-8AFC-4B87ADA40233}" type="sibTrans" cxnId="{551F37B7-60C4-432D-AD57-519B6409A417}">
      <dgm:prSet/>
      <dgm:spPr/>
      <dgm:t>
        <a:bodyPr/>
        <a:lstStyle/>
        <a:p>
          <a:endParaRPr lang="es-ES"/>
        </a:p>
      </dgm:t>
    </dgm:pt>
    <dgm:pt modelId="{C9721F48-8FC9-44A6-A902-BE440EDACD4A}" type="pres">
      <dgm:prSet presAssocID="{347C3AEB-19DE-4B95-9A70-F8BDCF5A0988}" presName="Name0" presStyleCnt="0">
        <dgm:presLayoutVars>
          <dgm:dir/>
          <dgm:animLvl val="lvl"/>
          <dgm:resizeHandles val="exact"/>
        </dgm:presLayoutVars>
      </dgm:prSet>
      <dgm:spPr/>
      <dgm:t>
        <a:bodyPr/>
        <a:lstStyle/>
        <a:p>
          <a:endParaRPr lang="es-ES"/>
        </a:p>
      </dgm:t>
    </dgm:pt>
    <dgm:pt modelId="{4AB79F69-0717-45DC-B60D-0DD4EA3CF7BB}" type="pres">
      <dgm:prSet presAssocID="{A9ED1736-8571-4C9D-B71A-1FE560A00406}" presName="linNode" presStyleCnt="0"/>
      <dgm:spPr/>
    </dgm:pt>
    <dgm:pt modelId="{77CF1FBC-5746-4951-BAB6-F8C42EB34362}" type="pres">
      <dgm:prSet presAssocID="{A9ED1736-8571-4C9D-B71A-1FE560A00406}" presName="parentText" presStyleLbl="node1" presStyleIdx="0" presStyleCnt="2" custScaleX="70677" custScaleY="64627">
        <dgm:presLayoutVars>
          <dgm:chMax val="1"/>
          <dgm:bulletEnabled val="1"/>
        </dgm:presLayoutVars>
      </dgm:prSet>
      <dgm:spPr/>
      <dgm:t>
        <a:bodyPr/>
        <a:lstStyle/>
        <a:p>
          <a:endParaRPr lang="es-ES"/>
        </a:p>
      </dgm:t>
    </dgm:pt>
    <dgm:pt modelId="{6EE1A60C-3876-41B7-85FF-B6E29E7C2086}" type="pres">
      <dgm:prSet presAssocID="{A9ED1736-8571-4C9D-B71A-1FE560A00406}" presName="descendantText" presStyleLbl="alignAccFollowNode1" presStyleIdx="0" presStyleCnt="2" custScaleY="79122">
        <dgm:presLayoutVars>
          <dgm:bulletEnabled val="1"/>
        </dgm:presLayoutVars>
      </dgm:prSet>
      <dgm:spPr/>
      <dgm:t>
        <a:bodyPr/>
        <a:lstStyle/>
        <a:p>
          <a:endParaRPr lang="es-ES"/>
        </a:p>
      </dgm:t>
    </dgm:pt>
    <dgm:pt modelId="{1C15B337-B749-4C9A-9941-BA678A8FE0F7}" type="pres">
      <dgm:prSet presAssocID="{DFD63594-9D46-4077-B361-C37F0878B2EF}" presName="sp" presStyleCnt="0"/>
      <dgm:spPr/>
    </dgm:pt>
    <dgm:pt modelId="{52AB2C9F-C97E-4F17-8786-B9F14955C8C8}" type="pres">
      <dgm:prSet presAssocID="{C15A9C0D-4935-4110-89D2-273FA7F3BCCB}" presName="linNode" presStyleCnt="0"/>
      <dgm:spPr/>
    </dgm:pt>
    <dgm:pt modelId="{A5C7E3BE-E069-45A8-A46C-99ADFAB46579}" type="pres">
      <dgm:prSet presAssocID="{C15A9C0D-4935-4110-89D2-273FA7F3BCCB}" presName="parentText" presStyleLbl="node1" presStyleIdx="1" presStyleCnt="2" custScaleX="68256" custScaleY="43720">
        <dgm:presLayoutVars>
          <dgm:chMax val="1"/>
          <dgm:bulletEnabled val="1"/>
        </dgm:presLayoutVars>
      </dgm:prSet>
      <dgm:spPr/>
      <dgm:t>
        <a:bodyPr/>
        <a:lstStyle/>
        <a:p>
          <a:endParaRPr lang="es-ES"/>
        </a:p>
      </dgm:t>
    </dgm:pt>
    <dgm:pt modelId="{F795AAA6-54DF-42D0-A6FD-1A6E8B69E417}" type="pres">
      <dgm:prSet presAssocID="{C15A9C0D-4935-4110-89D2-273FA7F3BCCB}" presName="descendantText" presStyleLbl="alignAccFollowNode1" presStyleIdx="1" presStyleCnt="2" custScaleY="52253">
        <dgm:presLayoutVars>
          <dgm:bulletEnabled val="1"/>
        </dgm:presLayoutVars>
      </dgm:prSet>
      <dgm:spPr/>
      <dgm:t>
        <a:bodyPr/>
        <a:lstStyle/>
        <a:p>
          <a:endParaRPr lang="es-ES"/>
        </a:p>
      </dgm:t>
    </dgm:pt>
  </dgm:ptLst>
  <dgm:cxnLst>
    <dgm:cxn modelId="{1B7749DF-B4C7-46F3-A321-83BFA588C302}" srcId="{347C3AEB-19DE-4B95-9A70-F8BDCF5A0988}" destId="{C15A9C0D-4935-4110-89D2-273FA7F3BCCB}" srcOrd="1" destOrd="0" parTransId="{66EBEC25-1C87-430F-85D7-261B843FC908}" sibTransId="{248576E9-5DE0-4149-B1A9-5B521385CABD}"/>
    <dgm:cxn modelId="{81286C4A-8A31-45D9-9942-8AC686BC0734}" type="presOf" srcId="{C15A9C0D-4935-4110-89D2-273FA7F3BCCB}" destId="{A5C7E3BE-E069-45A8-A46C-99ADFAB46579}" srcOrd="0" destOrd="0" presId="urn:microsoft.com/office/officeart/2005/8/layout/vList5"/>
    <dgm:cxn modelId="{230A665A-4295-47E4-9EAC-BE41AD534017}" srcId="{C15A9C0D-4935-4110-89D2-273FA7F3BCCB}" destId="{35E92554-4DDB-4728-9F61-04253D6542D0}" srcOrd="3" destOrd="0" parTransId="{846B40D6-8B73-47F4-9966-849680838F98}" sibTransId="{65A1F471-ECF7-4567-9D09-9F30EB44C753}"/>
    <dgm:cxn modelId="{A5A025B9-FB1C-4759-921E-FDF2E50949D9}" srcId="{A9ED1736-8571-4C9D-B71A-1FE560A00406}" destId="{827D674B-444E-49B2-9EF3-9204D3193D57}" srcOrd="2" destOrd="0" parTransId="{56F62D66-1A68-4933-B0D9-769AF06650B2}" sibTransId="{3777C74A-E510-4C1C-9F77-867D7CBC41C5}"/>
    <dgm:cxn modelId="{DA4DCC96-C0AF-4AA0-A450-8470AFCECCDD}" type="presOf" srcId="{135050B8-0041-4E2F-9B08-56878CD364CF}" destId="{6EE1A60C-3876-41B7-85FF-B6E29E7C2086}" srcOrd="0" destOrd="3" presId="urn:microsoft.com/office/officeart/2005/8/layout/vList5"/>
    <dgm:cxn modelId="{9EA65390-8B4C-4E87-AAFB-5AC14634CBE3}" type="presOf" srcId="{355BD739-C9BE-437D-9FF4-8E9CFD6BAF51}" destId="{6EE1A60C-3876-41B7-85FF-B6E29E7C2086}" srcOrd="0" destOrd="0" presId="urn:microsoft.com/office/officeart/2005/8/layout/vList5"/>
    <dgm:cxn modelId="{B4CC61F3-AD90-4D5A-A0EF-DE33EAE04309}" type="presOf" srcId="{1B6F0CF5-73FA-4CEC-87A7-A0B6BF7FFC71}" destId="{6EE1A60C-3876-41B7-85FF-B6E29E7C2086}" srcOrd="0" destOrd="1" presId="urn:microsoft.com/office/officeart/2005/8/layout/vList5"/>
    <dgm:cxn modelId="{4B3B0F6B-F7DA-48F2-954A-DB18D5B325CB}" srcId="{A9ED1736-8571-4C9D-B71A-1FE560A00406}" destId="{135050B8-0041-4E2F-9B08-56878CD364CF}" srcOrd="3" destOrd="0" parTransId="{4331D42D-3CEE-4353-803F-9E877418AB52}" sibTransId="{FFD94C54-CC96-48D8-B0DE-E3A4CD9C9F85}"/>
    <dgm:cxn modelId="{9946007C-108C-4AB4-B5C4-720467CB7374}" type="presOf" srcId="{C8FA2E41-C4D6-494B-939B-D4CC0236FA02}" destId="{F795AAA6-54DF-42D0-A6FD-1A6E8B69E417}" srcOrd="0" destOrd="1" presId="urn:microsoft.com/office/officeart/2005/8/layout/vList5"/>
    <dgm:cxn modelId="{002313E2-0B0A-4B4C-9A06-17BC4090D0DD}" type="presOf" srcId="{A9ED1736-8571-4C9D-B71A-1FE560A00406}" destId="{77CF1FBC-5746-4951-BAB6-F8C42EB34362}" srcOrd="0" destOrd="0" presId="urn:microsoft.com/office/officeart/2005/8/layout/vList5"/>
    <dgm:cxn modelId="{2EF07195-D300-40BF-8E7D-ED69CF7F86D0}" type="presOf" srcId="{C5435E05-5716-46F4-9E7B-1AA22955CF04}" destId="{F795AAA6-54DF-42D0-A6FD-1A6E8B69E417}" srcOrd="0" destOrd="2" presId="urn:microsoft.com/office/officeart/2005/8/layout/vList5"/>
    <dgm:cxn modelId="{2870032B-94C2-48DE-86BF-12896E1D76FF}" srcId="{A9ED1736-8571-4C9D-B71A-1FE560A00406}" destId="{1B6F0CF5-73FA-4CEC-87A7-A0B6BF7FFC71}" srcOrd="1" destOrd="0" parTransId="{3CD303FF-AA12-46EC-9340-B9E025099BA1}" sibTransId="{E7CBD292-06D0-4D59-91D8-C22F9E7C9F45}"/>
    <dgm:cxn modelId="{E63595AF-2239-4F8A-818C-9BD1E407BE5F}" srcId="{A9ED1736-8571-4C9D-B71A-1FE560A00406}" destId="{355BD739-C9BE-437D-9FF4-8E9CFD6BAF51}" srcOrd="0" destOrd="0" parTransId="{7C363347-BC50-4A9D-B285-9C398F0D1E8F}" sibTransId="{C7892F4E-6D01-4A39-9F40-CF14987760A3}"/>
    <dgm:cxn modelId="{551F37B7-60C4-432D-AD57-519B6409A417}" srcId="{C15A9C0D-4935-4110-89D2-273FA7F3BCCB}" destId="{C5435E05-5716-46F4-9E7B-1AA22955CF04}" srcOrd="2" destOrd="0" parTransId="{CB9775C7-B938-4115-84E7-77D4F30C8347}" sibTransId="{CFC5C3EC-439B-4EF2-8AFC-4B87ADA40233}"/>
    <dgm:cxn modelId="{24F167ED-239A-4F48-A307-4D8AD1B36EDA}" srcId="{347C3AEB-19DE-4B95-9A70-F8BDCF5A0988}" destId="{A9ED1736-8571-4C9D-B71A-1FE560A00406}" srcOrd="0" destOrd="0" parTransId="{F30E78E5-F0D6-44C6-8928-473BCD5D3AB4}" sibTransId="{DFD63594-9D46-4077-B361-C37F0878B2EF}"/>
    <dgm:cxn modelId="{D91ECE46-0286-48C7-A784-E3F5E139DB94}" type="presOf" srcId="{35E92554-4DDB-4728-9F61-04253D6542D0}" destId="{F795AAA6-54DF-42D0-A6FD-1A6E8B69E417}" srcOrd="0" destOrd="3" presId="urn:microsoft.com/office/officeart/2005/8/layout/vList5"/>
    <dgm:cxn modelId="{42B8FBD0-BAA7-4A0A-BB53-630822BA8944}" type="presOf" srcId="{6971099B-7421-4453-AA5A-948856CA0754}" destId="{F795AAA6-54DF-42D0-A6FD-1A6E8B69E417}" srcOrd="0" destOrd="0" presId="urn:microsoft.com/office/officeart/2005/8/layout/vList5"/>
    <dgm:cxn modelId="{0CAC0BF4-C072-4DF5-8E7C-7E7858ADBC60}" type="presOf" srcId="{347C3AEB-19DE-4B95-9A70-F8BDCF5A0988}" destId="{C9721F48-8FC9-44A6-A902-BE440EDACD4A}" srcOrd="0" destOrd="0" presId="urn:microsoft.com/office/officeart/2005/8/layout/vList5"/>
    <dgm:cxn modelId="{8B957477-062A-40AA-8B94-97D08DC57EF0}" srcId="{C15A9C0D-4935-4110-89D2-273FA7F3BCCB}" destId="{C8FA2E41-C4D6-494B-939B-D4CC0236FA02}" srcOrd="1" destOrd="0" parTransId="{5C588B83-77AB-4DFE-AEB4-89C95AD138C4}" sibTransId="{94E80C42-1048-4E46-8BE6-B657DAFB0C08}"/>
    <dgm:cxn modelId="{077C7DD8-004F-4F6F-BA65-A8170E01A95A}" srcId="{C15A9C0D-4935-4110-89D2-273FA7F3BCCB}" destId="{6971099B-7421-4453-AA5A-948856CA0754}" srcOrd="0" destOrd="0" parTransId="{58E7C700-AF96-4543-AD43-7A9D2D6E1715}" sibTransId="{C90AAB52-E89B-402E-8C4D-F5C38DC6A33C}"/>
    <dgm:cxn modelId="{CF5CBDBF-1400-4DF3-B984-ADB10A2DC568}" type="presOf" srcId="{827D674B-444E-49B2-9EF3-9204D3193D57}" destId="{6EE1A60C-3876-41B7-85FF-B6E29E7C2086}" srcOrd="0" destOrd="2" presId="urn:microsoft.com/office/officeart/2005/8/layout/vList5"/>
    <dgm:cxn modelId="{64DC2D99-5A7C-480C-B88A-EBCFD7F17E30}" type="presParOf" srcId="{C9721F48-8FC9-44A6-A902-BE440EDACD4A}" destId="{4AB79F69-0717-45DC-B60D-0DD4EA3CF7BB}" srcOrd="0" destOrd="0" presId="urn:microsoft.com/office/officeart/2005/8/layout/vList5"/>
    <dgm:cxn modelId="{394548FB-1D89-4664-A570-A580DABDBE2D}" type="presParOf" srcId="{4AB79F69-0717-45DC-B60D-0DD4EA3CF7BB}" destId="{77CF1FBC-5746-4951-BAB6-F8C42EB34362}" srcOrd="0" destOrd="0" presId="urn:microsoft.com/office/officeart/2005/8/layout/vList5"/>
    <dgm:cxn modelId="{11692B26-50E4-443B-AE64-E5E0CA672F9B}" type="presParOf" srcId="{4AB79F69-0717-45DC-B60D-0DD4EA3CF7BB}" destId="{6EE1A60C-3876-41B7-85FF-B6E29E7C2086}" srcOrd="1" destOrd="0" presId="urn:microsoft.com/office/officeart/2005/8/layout/vList5"/>
    <dgm:cxn modelId="{FBD85366-20CB-4F01-A4D4-89DA1958C60C}" type="presParOf" srcId="{C9721F48-8FC9-44A6-A902-BE440EDACD4A}" destId="{1C15B337-B749-4C9A-9941-BA678A8FE0F7}" srcOrd="1" destOrd="0" presId="urn:microsoft.com/office/officeart/2005/8/layout/vList5"/>
    <dgm:cxn modelId="{EB4555E1-1F96-4C1B-8C39-A7C58895E973}" type="presParOf" srcId="{C9721F48-8FC9-44A6-A902-BE440EDACD4A}" destId="{52AB2C9F-C97E-4F17-8786-B9F14955C8C8}" srcOrd="2" destOrd="0" presId="urn:microsoft.com/office/officeart/2005/8/layout/vList5"/>
    <dgm:cxn modelId="{7DCADC55-1361-48A9-AD02-A347060AB7CB}" type="presParOf" srcId="{52AB2C9F-C97E-4F17-8786-B9F14955C8C8}" destId="{A5C7E3BE-E069-45A8-A46C-99ADFAB46579}" srcOrd="0" destOrd="0" presId="urn:microsoft.com/office/officeart/2005/8/layout/vList5"/>
    <dgm:cxn modelId="{76920ADE-EBF8-4C6C-9C96-FF2EEFEE721F}" type="presParOf" srcId="{52AB2C9F-C97E-4F17-8786-B9F14955C8C8}" destId="{F795AAA6-54DF-42D0-A6FD-1A6E8B69E417}" srcOrd="1" destOrd="0" presId="urn:microsoft.com/office/officeart/2005/8/layout/vList5"/>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CE8DFC-3068-4952-AEC9-03DD327EEAD4}">
      <dsp:nvSpPr>
        <dsp:cNvPr id="0" name=""/>
        <dsp:cNvSpPr/>
      </dsp:nvSpPr>
      <dsp:spPr>
        <a:xfrm>
          <a:off x="976" y="0"/>
          <a:ext cx="2539397" cy="535785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Tarifas Sociales</a:t>
          </a:r>
          <a:endParaRPr lang="es-ES" sz="2200" kern="1200" dirty="0"/>
        </a:p>
      </dsp:txBody>
      <dsp:txXfrm>
        <a:off x="976" y="0"/>
        <a:ext cx="2539397" cy="1607355"/>
      </dsp:txXfrm>
    </dsp:sp>
    <dsp:sp modelId="{BF45DC19-FDEF-492B-8FAB-A8680C2D6A36}">
      <dsp:nvSpPr>
        <dsp:cNvPr id="0" name=""/>
        <dsp:cNvSpPr/>
      </dsp:nvSpPr>
      <dsp:spPr>
        <a:xfrm>
          <a:off x="214306" y="1263248"/>
          <a:ext cx="2031518" cy="125025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dirty="0" smtClean="0"/>
            <a:t>Determinadas características del consumidor + Niveles de Ingresos (GR)</a:t>
          </a:r>
          <a:endParaRPr lang="es-ES" sz="1400" kern="1200" dirty="0"/>
        </a:p>
      </dsp:txBody>
      <dsp:txXfrm>
        <a:off x="214306" y="1263248"/>
        <a:ext cx="2031518" cy="1250254"/>
      </dsp:txXfrm>
    </dsp:sp>
    <dsp:sp modelId="{722D70D7-73EF-4FC0-8D59-05BE9F19C5B6}">
      <dsp:nvSpPr>
        <dsp:cNvPr id="0" name=""/>
        <dsp:cNvSpPr/>
      </dsp:nvSpPr>
      <dsp:spPr>
        <a:xfrm>
          <a:off x="214306" y="2695354"/>
          <a:ext cx="2031518" cy="147783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dirty="0" smtClean="0"/>
            <a:t>Determinadas características del consumidor + Criterios socioeconómicos certificados por S.S. (PT)</a:t>
          </a:r>
          <a:endParaRPr lang="es-ES" sz="1400" kern="1200" dirty="0"/>
        </a:p>
      </dsp:txBody>
      <dsp:txXfrm>
        <a:off x="214306" y="2695354"/>
        <a:ext cx="2031518" cy="1477835"/>
      </dsp:txXfrm>
    </dsp:sp>
    <dsp:sp modelId="{F8563ADD-8FEE-4887-A103-8279C49954D1}">
      <dsp:nvSpPr>
        <dsp:cNvPr id="0" name=""/>
        <dsp:cNvSpPr/>
      </dsp:nvSpPr>
      <dsp:spPr>
        <a:xfrm>
          <a:off x="214306" y="4396394"/>
          <a:ext cx="2031518" cy="57561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dirty="0" smtClean="0"/>
            <a:t>Características del consumidor (ES)</a:t>
          </a:r>
          <a:endParaRPr lang="es-ES" sz="1400" kern="1200" dirty="0"/>
        </a:p>
      </dsp:txBody>
      <dsp:txXfrm>
        <a:off x="214306" y="4396394"/>
        <a:ext cx="2031518" cy="575615"/>
      </dsp:txXfrm>
    </dsp:sp>
    <dsp:sp modelId="{4656DC36-1385-48B2-B2FA-5420CB1B2224}">
      <dsp:nvSpPr>
        <dsp:cNvPr id="0" name=""/>
        <dsp:cNvSpPr/>
      </dsp:nvSpPr>
      <dsp:spPr>
        <a:xfrm>
          <a:off x="2730829" y="0"/>
          <a:ext cx="2539397" cy="535785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Pagos directos/descuentos</a:t>
          </a:r>
          <a:endParaRPr lang="es-ES" sz="2200" kern="1200" dirty="0"/>
        </a:p>
      </dsp:txBody>
      <dsp:txXfrm>
        <a:off x="2730829" y="0"/>
        <a:ext cx="2539397" cy="1607355"/>
      </dsp:txXfrm>
    </dsp:sp>
    <dsp:sp modelId="{43CCAE05-C65E-4AE3-89C1-07447E143D1F}">
      <dsp:nvSpPr>
        <dsp:cNvPr id="0" name=""/>
        <dsp:cNvSpPr/>
      </dsp:nvSpPr>
      <dsp:spPr>
        <a:xfrm>
          <a:off x="3000391" y="1285884"/>
          <a:ext cx="2031518" cy="104669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s-ES" sz="1100" kern="1200" dirty="0" smtClean="0"/>
            <a:t>Warm discount Scheme (140 £)</a:t>
          </a:r>
        </a:p>
        <a:p>
          <a:pPr lvl="0" algn="ctr" defTabSz="488950">
            <a:lnSpc>
              <a:spcPct val="90000"/>
            </a:lnSpc>
            <a:spcBef>
              <a:spcPct val="0"/>
            </a:spcBef>
            <a:spcAft>
              <a:spcPct val="35000"/>
            </a:spcAft>
          </a:pPr>
          <a:r>
            <a:rPr lang="es-ES" sz="1100" kern="1200" dirty="0" smtClean="0"/>
            <a:t>Cold Weather Payment (25</a:t>
          </a:r>
          <a:r>
            <a:rPr lang="es-ES" sz="1100" kern="1200" dirty="0" smtClean="0">
              <a:latin typeface="Times New Roman"/>
              <a:cs typeface="Times New Roman"/>
            </a:rPr>
            <a:t>£/semana)</a:t>
          </a:r>
          <a:endParaRPr lang="es-ES" sz="1100" kern="1200" dirty="0" smtClean="0"/>
        </a:p>
        <a:p>
          <a:pPr lvl="0" algn="ctr" defTabSz="488950">
            <a:lnSpc>
              <a:spcPct val="90000"/>
            </a:lnSpc>
            <a:spcBef>
              <a:spcPct val="0"/>
            </a:spcBef>
            <a:spcAft>
              <a:spcPct val="35000"/>
            </a:spcAft>
          </a:pPr>
          <a:r>
            <a:rPr lang="es-ES" sz="1100" kern="1200" dirty="0" smtClean="0"/>
            <a:t>Winter Fuel Payment (100-300 </a:t>
          </a:r>
          <a:r>
            <a:rPr lang="es-ES" sz="1100" kern="1200" dirty="0" smtClean="0">
              <a:latin typeface="Times New Roman"/>
              <a:cs typeface="Times New Roman"/>
            </a:rPr>
            <a:t>£) </a:t>
          </a:r>
          <a:r>
            <a:rPr lang="es-ES" sz="1100" kern="1200" dirty="0" smtClean="0"/>
            <a:t>(GB)</a:t>
          </a:r>
          <a:endParaRPr lang="es-ES" sz="1100" kern="1200" dirty="0"/>
        </a:p>
      </dsp:txBody>
      <dsp:txXfrm>
        <a:off x="3000391" y="1285884"/>
        <a:ext cx="2031518" cy="1046690"/>
      </dsp:txXfrm>
    </dsp:sp>
    <dsp:sp modelId="{FE63516F-81D6-4802-BAC8-6F286C9F02DF}">
      <dsp:nvSpPr>
        <dsp:cNvPr id="0" name=""/>
        <dsp:cNvSpPr/>
      </dsp:nvSpPr>
      <dsp:spPr>
        <a:xfrm>
          <a:off x="3000391" y="2714644"/>
          <a:ext cx="2031518" cy="921462"/>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Cierta cantidad de Energía gratis: 100 Kwh/hogar + 100 Kwh/persona (Flandes) para todos los consumidores</a:t>
          </a:r>
          <a:endParaRPr lang="es-ES" sz="1200" kern="1200" dirty="0"/>
        </a:p>
      </dsp:txBody>
      <dsp:txXfrm>
        <a:off x="3000391" y="2714644"/>
        <a:ext cx="2031518" cy="921462"/>
      </dsp:txXfrm>
    </dsp:sp>
    <dsp:sp modelId="{5FE60327-092E-44B3-91B3-D99C20D2D0AB}">
      <dsp:nvSpPr>
        <dsp:cNvPr id="0" name=""/>
        <dsp:cNvSpPr/>
      </dsp:nvSpPr>
      <dsp:spPr>
        <a:xfrm>
          <a:off x="3000391" y="3929086"/>
          <a:ext cx="2031518" cy="129567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baseline="0" dirty="0" smtClean="0"/>
            <a:t>Bono  por bajos ingresos/familia numerosa con bajos ingresos</a:t>
          </a:r>
        </a:p>
        <a:p>
          <a:pPr lvl="0" algn="ctr" defTabSz="533400">
            <a:lnSpc>
              <a:spcPct val="90000"/>
            </a:lnSpc>
            <a:spcBef>
              <a:spcPct val="0"/>
            </a:spcBef>
            <a:spcAft>
              <a:spcPct val="35000"/>
            </a:spcAft>
          </a:pPr>
          <a:r>
            <a:rPr lang="es-ES" sz="1200" kern="1200" baseline="0" dirty="0" smtClean="0"/>
            <a:t>Bono por condiciones de salud graves (IT)</a:t>
          </a:r>
          <a:endParaRPr lang="es-ES" sz="1200" kern="1200" dirty="0"/>
        </a:p>
      </dsp:txBody>
      <dsp:txXfrm>
        <a:off x="3000391" y="3929086"/>
        <a:ext cx="2031518" cy="1295674"/>
      </dsp:txXfrm>
    </dsp:sp>
    <dsp:sp modelId="{B05DB070-0556-43BD-8407-8D45E07BB8F2}">
      <dsp:nvSpPr>
        <dsp:cNvPr id="0" name=""/>
        <dsp:cNvSpPr/>
      </dsp:nvSpPr>
      <dsp:spPr>
        <a:xfrm>
          <a:off x="5460681" y="0"/>
          <a:ext cx="2539397" cy="535785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s-ES" sz="2200" kern="1200" dirty="0" smtClean="0"/>
            <a:t>Facilidades al pago</a:t>
          </a:r>
          <a:endParaRPr lang="es-ES" sz="2200" kern="1200" dirty="0"/>
        </a:p>
      </dsp:txBody>
      <dsp:txXfrm>
        <a:off x="5460681" y="0"/>
        <a:ext cx="2539397" cy="1607355"/>
      </dsp:txXfrm>
    </dsp:sp>
    <dsp:sp modelId="{473F0127-0BC5-448C-BFDF-80D09AE453F7}">
      <dsp:nvSpPr>
        <dsp:cNvPr id="0" name=""/>
        <dsp:cNvSpPr/>
      </dsp:nvSpPr>
      <dsp:spPr>
        <a:xfrm>
          <a:off x="5715048" y="1254660"/>
          <a:ext cx="2031518" cy="99705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Obligación en su licencia de actividad de ofrecer un rango de métodos de pago considerando capacidad del consumidor (GB)</a:t>
          </a:r>
          <a:endParaRPr lang="es-ES" sz="1200" kern="1200" dirty="0"/>
        </a:p>
      </dsp:txBody>
      <dsp:txXfrm>
        <a:off x="5715048" y="1254660"/>
        <a:ext cx="2031518" cy="997053"/>
      </dsp:txXfrm>
    </dsp:sp>
    <dsp:sp modelId="{C4333FE1-AA3C-4E70-A275-E91A9ECF9E44}">
      <dsp:nvSpPr>
        <dsp:cNvPr id="0" name=""/>
        <dsp:cNvSpPr/>
      </dsp:nvSpPr>
      <dsp:spPr>
        <a:xfrm>
          <a:off x="5715048" y="2571768"/>
          <a:ext cx="2031518" cy="111316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40 días de plazo para pago factura</a:t>
          </a:r>
        </a:p>
        <a:p>
          <a:pPr lvl="0" algn="ctr" defTabSz="533400">
            <a:lnSpc>
              <a:spcPct val="90000"/>
            </a:lnSpc>
            <a:spcBef>
              <a:spcPct val="0"/>
            </a:spcBef>
            <a:spcAft>
              <a:spcPct val="35000"/>
            </a:spcAft>
          </a:pPr>
          <a:r>
            <a:rPr lang="es-ES" sz="1200" kern="1200" dirty="0" smtClean="0"/>
            <a:t>Posibilidad acogerse a pagos parciales</a:t>
          </a:r>
        </a:p>
        <a:p>
          <a:pPr lvl="0" algn="ctr" defTabSz="533400">
            <a:lnSpc>
              <a:spcPct val="90000"/>
            </a:lnSpc>
            <a:spcBef>
              <a:spcPct val="0"/>
            </a:spcBef>
            <a:spcAft>
              <a:spcPct val="35000"/>
            </a:spcAft>
          </a:pPr>
          <a:r>
            <a:rPr lang="es-ES" sz="1200" kern="1200" dirty="0" smtClean="0"/>
            <a:t>Pagos a Interés cero (GR)</a:t>
          </a:r>
          <a:endParaRPr lang="es-ES" sz="1200" kern="1200" dirty="0"/>
        </a:p>
      </dsp:txBody>
      <dsp:txXfrm>
        <a:off x="5715048" y="2571768"/>
        <a:ext cx="2031518" cy="1113160"/>
      </dsp:txXfrm>
    </dsp:sp>
    <dsp:sp modelId="{54164C27-FF92-4C3C-B45D-0DF2642166C4}">
      <dsp:nvSpPr>
        <dsp:cNvPr id="0" name=""/>
        <dsp:cNvSpPr/>
      </dsp:nvSpPr>
      <dsp:spPr>
        <a:xfrm>
          <a:off x="5715048" y="4112662"/>
          <a:ext cx="2031518" cy="113233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Fondo de Asistencia Eléctrica de Caritas (financiado por VERBUND): Evitar desconexiones y evitar costes de reconexión (AT)</a:t>
          </a:r>
          <a:endParaRPr lang="es-ES" sz="1200" kern="1200" dirty="0"/>
        </a:p>
      </dsp:txBody>
      <dsp:txXfrm>
        <a:off x="5715048" y="4112662"/>
        <a:ext cx="2031518" cy="113233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CE8DFC-3068-4952-AEC9-03DD327EEAD4}">
      <dsp:nvSpPr>
        <dsp:cNvPr id="0" name=""/>
        <dsp:cNvSpPr/>
      </dsp:nvSpPr>
      <dsp:spPr>
        <a:xfrm>
          <a:off x="4004" y="0"/>
          <a:ext cx="3852070" cy="535785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kern="1200" dirty="0" smtClean="0"/>
            <a:t>Prohibición desconexión</a:t>
          </a:r>
          <a:endParaRPr lang="es-ES" sz="3300" kern="1200" dirty="0"/>
        </a:p>
      </dsp:txBody>
      <dsp:txXfrm>
        <a:off x="4004" y="0"/>
        <a:ext cx="3852070" cy="1607355"/>
      </dsp:txXfrm>
    </dsp:sp>
    <dsp:sp modelId="{BF45DC19-FDEF-492B-8FAB-A8680C2D6A36}">
      <dsp:nvSpPr>
        <dsp:cNvPr id="0" name=""/>
        <dsp:cNvSpPr/>
      </dsp:nvSpPr>
      <dsp:spPr>
        <a:xfrm>
          <a:off x="285760" y="1428758"/>
          <a:ext cx="3081656" cy="119821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dirty="0" smtClean="0"/>
            <a:t>Para todos los consumidores en un determinado período (meses más fríos)</a:t>
          </a:r>
        </a:p>
        <a:p>
          <a:pPr lvl="0" algn="ctr" defTabSz="622300">
            <a:lnSpc>
              <a:spcPct val="90000"/>
            </a:lnSpc>
            <a:spcBef>
              <a:spcPct val="0"/>
            </a:spcBef>
            <a:spcAft>
              <a:spcPct val="35000"/>
            </a:spcAft>
          </a:pPr>
          <a:r>
            <a:rPr lang="es-ES" sz="1400" kern="1200" dirty="0" smtClean="0"/>
            <a:t>PO, FR</a:t>
          </a:r>
          <a:endParaRPr lang="es-ES" sz="1400" kern="1200" dirty="0"/>
        </a:p>
      </dsp:txBody>
      <dsp:txXfrm>
        <a:off x="285760" y="1428758"/>
        <a:ext cx="3081656" cy="1198216"/>
      </dsp:txXfrm>
    </dsp:sp>
    <dsp:sp modelId="{722D70D7-73EF-4FC0-8D59-05BE9F19C5B6}">
      <dsp:nvSpPr>
        <dsp:cNvPr id="0" name=""/>
        <dsp:cNvSpPr/>
      </dsp:nvSpPr>
      <dsp:spPr>
        <a:xfrm>
          <a:off x="285760" y="2857520"/>
          <a:ext cx="3081656" cy="2152357"/>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dirty="0" smtClean="0"/>
            <a:t>Para ciertos consumidores en un determinado período:</a:t>
          </a:r>
        </a:p>
        <a:p>
          <a:pPr lvl="0" algn="ctr" defTabSz="622300">
            <a:lnSpc>
              <a:spcPct val="90000"/>
            </a:lnSpc>
            <a:spcBef>
              <a:spcPct val="0"/>
            </a:spcBef>
            <a:spcAft>
              <a:spcPct val="35000"/>
            </a:spcAft>
          </a:pPr>
          <a:r>
            <a:rPr lang="es-ES" sz="1400" kern="1200" dirty="0" smtClean="0"/>
            <a:t>* Consumidores vulnerables en períodos muy fríos (noviembre-marzo), y muy cálidos (julio-agosto) (GR)</a:t>
          </a:r>
        </a:p>
        <a:p>
          <a:pPr lvl="0" algn="ctr" defTabSz="622300">
            <a:lnSpc>
              <a:spcPct val="90000"/>
            </a:lnSpc>
            <a:spcBef>
              <a:spcPct val="0"/>
            </a:spcBef>
            <a:spcAft>
              <a:spcPct val="35000"/>
            </a:spcAft>
          </a:pPr>
          <a:r>
            <a:rPr lang="es-ES" sz="1400" kern="1200" dirty="0" smtClean="0"/>
            <a:t>* Consumidores jubilados o condiciones muy delicadas de </a:t>
          </a:r>
          <a:r>
            <a:rPr lang="es-ES" sz="1400" kern="1200" dirty="0" smtClean="0"/>
            <a:t>salud o discapacitados </a:t>
          </a:r>
          <a:r>
            <a:rPr lang="es-ES" sz="1400" kern="1200" dirty="0" smtClean="0"/>
            <a:t>en meses de </a:t>
          </a:r>
          <a:r>
            <a:rPr lang="es-ES" sz="1400" kern="1200" dirty="0" smtClean="0"/>
            <a:t>invierno (GB)</a:t>
          </a:r>
          <a:endParaRPr lang="es-ES" sz="1400" kern="1200" dirty="0"/>
        </a:p>
      </dsp:txBody>
      <dsp:txXfrm>
        <a:off x="285760" y="2857520"/>
        <a:ext cx="3081656" cy="2152357"/>
      </dsp:txXfrm>
    </dsp:sp>
    <dsp:sp modelId="{4656DC36-1385-48B2-B2FA-5420CB1B2224}">
      <dsp:nvSpPr>
        <dsp:cNvPr id="0" name=""/>
        <dsp:cNvSpPr/>
      </dsp:nvSpPr>
      <dsp:spPr>
        <a:xfrm>
          <a:off x="4144980" y="0"/>
          <a:ext cx="3852070" cy="5357850"/>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s-ES" sz="3300" kern="1200" dirty="0" smtClean="0"/>
            <a:t>Acuerdos voluntarios comercializadores</a:t>
          </a:r>
          <a:endParaRPr lang="es-ES" sz="3300" kern="1200" dirty="0"/>
        </a:p>
      </dsp:txBody>
      <dsp:txXfrm>
        <a:off x="4144980" y="0"/>
        <a:ext cx="3852070" cy="1607355"/>
      </dsp:txXfrm>
    </dsp:sp>
    <dsp:sp modelId="{43CCAE05-C65E-4AE3-89C1-07447E143D1F}">
      <dsp:nvSpPr>
        <dsp:cNvPr id="0" name=""/>
        <dsp:cNvSpPr/>
      </dsp:nvSpPr>
      <dsp:spPr>
        <a:xfrm>
          <a:off x="4572036" y="1428757"/>
          <a:ext cx="3081656" cy="148660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36195" rIns="48260" bIns="36195" numCol="1" spcCol="1270" anchor="ctr" anchorCtr="0">
          <a:noAutofit/>
        </a:bodyPr>
        <a:lstStyle/>
        <a:p>
          <a:pPr lvl="0" algn="ctr" defTabSz="844550">
            <a:lnSpc>
              <a:spcPct val="90000"/>
            </a:lnSpc>
            <a:spcBef>
              <a:spcPct val="0"/>
            </a:spcBef>
            <a:spcAft>
              <a:spcPct val="35000"/>
            </a:spcAft>
          </a:pPr>
          <a:r>
            <a:rPr lang="es-ES" sz="1900" kern="1200" dirty="0" smtClean="0"/>
            <a:t>ENERGY UK: Se comprometen a no desconectar a un consumidor vulnerable a sabiendas en ninguna época del año</a:t>
          </a:r>
          <a:endParaRPr lang="es-ES" sz="1900" kern="1200" dirty="0"/>
        </a:p>
      </dsp:txBody>
      <dsp:txXfrm>
        <a:off x="4572036" y="1428757"/>
        <a:ext cx="3081656" cy="1486603"/>
      </dsp:txXfrm>
    </dsp:sp>
    <dsp:sp modelId="{5FE60327-092E-44B3-91B3-D99C20D2D0AB}">
      <dsp:nvSpPr>
        <dsp:cNvPr id="0" name=""/>
        <dsp:cNvSpPr/>
      </dsp:nvSpPr>
      <dsp:spPr>
        <a:xfrm>
          <a:off x="4572036" y="3071829"/>
          <a:ext cx="3081656" cy="1840233"/>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30480" rIns="40640" bIns="30480" numCol="1" spcCol="1270" anchor="ctr" anchorCtr="0">
          <a:noAutofit/>
        </a:bodyPr>
        <a:lstStyle/>
        <a:p>
          <a:pPr lvl="0" algn="ctr" defTabSz="711200">
            <a:lnSpc>
              <a:spcPct val="90000"/>
            </a:lnSpc>
            <a:spcBef>
              <a:spcPct val="0"/>
            </a:spcBef>
            <a:spcAft>
              <a:spcPct val="35000"/>
            </a:spcAft>
          </a:pPr>
          <a:r>
            <a:rPr lang="es-ES" sz="1600" kern="1200" baseline="0" dirty="0" smtClean="0"/>
            <a:t>ENERGY ENGAGE CODE:	</a:t>
          </a:r>
        </a:p>
        <a:p>
          <a:pPr lvl="0" algn="ctr" defTabSz="711200">
            <a:lnSpc>
              <a:spcPct val="90000"/>
            </a:lnSpc>
            <a:spcBef>
              <a:spcPct val="0"/>
            </a:spcBef>
            <a:spcAft>
              <a:spcPct val="35000"/>
            </a:spcAft>
          </a:pPr>
          <a:r>
            <a:rPr lang="es-ES" sz="1600" kern="1200" baseline="0" dirty="0" smtClean="0"/>
            <a:t>Sólo será utilizada la desconexión como último recurso después de que se hayan agotado todas las demás medidas. Compromiso de nunca desconectar a un cliente comprometido (IR)</a:t>
          </a:r>
          <a:endParaRPr lang="es-ES" sz="1600" kern="1200" dirty="0"/>
        </a:p>
      </dsp:txBody>
      <dsp:txXfrm>
        <a:off x="4572036" y="3071829"/>
        <a:ext cx="3081656" cy="1840233"/>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E1A60C-3876-41B7-85FF-B6E29E7C2086}">
      <dsp:nvSpPr>
        <dsp:cNvPr id="0" name=""/>
        <dsp:cNvSpPr/>
      </dsp:nvSpPr>
      <dsp:spPr>
        <a:xfrm rot="5400000">
          <a:off x="4861190" y="-2027032"/>
          <a:ext cx="1153351" cy="5303557"/>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200" b="1" kern="1200" dirty="0" smtClean="0"/>
            <a:t>Capturar la información sobre sus clientes e identificar la potencial vulnerabilidad</a:t>
          </a:r>
          <a:endParaRPr lang="es-ES" sz="1200" b="1" kern="1200" dirty="0"/>
        </a:p>
        <a:p>
          <a:pPr marL="114300" lvl="1" indent="-114300" algn="l" defTabSz="533400">
            <a:lnSpc>
              <a:spcPct val="90000"/>
            </a:lnSpc>
            <a:spcBef>
              <a:spcPct val="0"/>
            </a:spcBef>
            <a:spcAft>
              <a:spcPct val="15000"/>
            </a:spcAft>
            <a:buChar char="••"/>
          </a:pPr>
          <a:r>
            <a:rPr lang="es-ES" sz="1200" kern="1200" dirty="0" smtClean="0"/>
            <a:t>Asegurar que los registros internos de los clientes vulnerables se actualizan</a:t>
          </a:r>
          <a:endParaRPr lang="es-ES" sz="1200" kern="1200" dirty="0"/>
        </a:p>
      </dsp:txBody>
      <dsp:txXfrm rot="5400000">
        <a:off x="4861190" y="-2027032"/>
        <a:ext cx="1153351" cy="5303557"/>
      </dsp:txXfrm>
    </dsp:sp>
    <dsp:sp modelId="{77CF1FBC-5746-4951-BAB6-F8C42EB34362}">
      <dsp:nvSpPr>
        <dsp:cNvPr id="0" name=""/>
        <dsp:cNvSpPr/>
      </dsp:nvSpPr>
      <dsp:spPr>
        <a:xfrm>
          <a:off x="197163" y="753"/>
          <a:ext cx="2588924" cy="1247985"/>
        </a:xfrm>
        <a:prstGeom prst="round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S" sz="2200" kern="1200" dirty="0" smtClean="0"/>
            <a:t>Identificar y registrar los clientes vulnerables</a:t>
          </a:r>
          <a:endParaRPr lang="es-ES" sz="2200" kern="1200" dirty="0"/>
        </a:p>
      </dsp:txBody>
      <dsp:txXfrm>
        <a:off x="197163" y="753"/>
        <a:ext cx="2588924" cy="1247985"/>
      </dsp:txXfrm>
    </dsp:sp>
    <dsp:sp modelId="{F795AAA6-54DF-42D0-A6FD-1A6E8B69E417}">
      <dsp:nvSpPr>
        <dsp:cNvPr id="0" name=""/>
        <dsp:cNvSpPr/>
      </dsp:nvSpPr>
      <dsp:spPr>
        <a:xfrm rot="5400000">
          <a:off x="4847737" y="-707299"/>
          <a:ext cx="1111702" cy="5303557"/>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t>Trabajo, en su caso, con organismos de asesoramiento, servicios de apoyo y organizaciones de caridad ayudar a gestionar deuda.</a:t>
          </a:r>
          <a:endParaRPr lang="es-ES" sz="1200" kern="1200" dirty="0"/>
        </a:p>
        <a:p>
          <a:pPr marL="114300" lvl="1" indent="-114300" algn="l" defTabSz="533400">
            <a:lnSpc>
              <a:spcPct val="90000"/>
            </a:lnSpc>
            <a:spcBef>
              <a:spcPct val="0"/>
            </a:spcBef>
            <a:spcAft>
              <a:spcPct val="15000"/>
            </a:spcAft>
            <a:buChar char="••"/>
          </a:pPr>
          <a:r>
            <a:rPr lang="es-ES" sz="1200" b="1" kern="1200" dirty="0" smtClean="0"/>
            <a:t>Tener equipos de especialistas para ayudar y para apoyar la implementación y de las políticas de clientes vulnerables.</a:t>
          </a:r>
          <a:endParaRPr lang="es-ES" sz="1200" b="1" kern="1200" dirty="0"/>
        </a:p>
      </dsp:txBody>
      <dsp:txXfrm rot="5400000">
        <a:off x="4847737" y="-707299"/>
        <a:ext cx="1111702" cy="5303557"/>
      </dsp:txXfrm>
    </dsp:sp>
    <dsp:sp modelId="{A5C7E3BE-E069-45A8-A46C-99ADFAB46579}">
      <dsp:nvSpPr>
        <dsp:cNvPr id="0" name=""/>
        <dsp:cNvSpPr/>
      </dsp:nvSpPr>
      <dsp:spPr>
        <a:xfrm>
          <a:off x="197163" y="1345291"/>
          <a:ext cx="2554647" cy="1198376"/>
        </a:xfrm>
        <a:prstGeom prst="roundRect">
          <a:avLst/>
        </a:prstGeom>
        <a:solidFill>
          <a:schemeClr val="accent6">
            <a:alpha val="90000"/>
            <a:hueOff val="0"/>
            <a:satOff val="0"/>
            <a:lumOff val="0"/>
            <a:alphaOff val="-2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S" sz="2200" kern="1200" dirty="0" smtClean="0"/>
            <a:t>Coordinación y asesoramiento</a:t>
          </a:r>
          <a:endParaRPr lang="es-ES" sz="2200" kern="1200" dirty="0"/>
        </a:p>
      </dsp:txBody>
      <dsp:txXfrm>
        <a:off x="197163" y="1345291"/>
        <a:ext cx="2554647" cy="1198376"/>
      </dsp:txXfrm>
    </dsp:sp>
    <dsp:sp modelId="{46A73309-B8CD-4785-BF7E-662A99EEB2D0}">
      <dsp:nvSpPr>
        <dsp:cNvPr id="0" name=""/>
        <dsp:cNvSpPr/>
      </dsp:nvSpPr>
      <dsp:spPr>
        <a:xfrm rot="5400000">
          <a:off x="4546760" y="953971"/>
          <a:ext cx="1782212" cy="5303557"/>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533400">
            <a:lnSpc>
              <a:spcPct val="90000"/>
            </a:lnSpc>
            <a:spcBef>
              <a:spcPct val="0"/>
            </a:spcBef>
            <a:spcAft>
              <a:spcPct val="15000"/>
            </a:spcAft>
            <a:buChar char="••"/>
          </a:pPr>
          <a:r>
            <a:rPr lang="es-ES" sz="1200" kern="1200" dirty="0" smtClean="0"/>
            <a:t>Ofrecer una gama de opciones de pago de la deuda.</a:t>
          </a:r>
          <a:endParaRPr lang="es-ES" sz="1200" kern="1200" dirty="0"/>
        </a:p>
        <a:p>
          <a:pPr marL="114300" lvl="1" indent="-114300" algn="l" defTabSz="533400">
            <a:lnSpc>
              <a:spcPct val="90000"/>
            </a:lnSpc>
            <a:spcBef>
              <a:spcPct val="0"/>
            </a:spcBef>
            <a:spcAft>
              <a:spcPct val="15000"/>
            </a:spcAft>
            <a:buChar char="••"/>
          </a:pPr>
          <a:r>
            <a:rPr lang="es-ES" sz="1200" kern="1200" dirty="0" smtClean="0"/>
            <a:t>Contactar con todos los clientes después de una desconexión con el objetivo de acordar un plan de pago.</a:t>
          </a:r>
          <a:endParaRPr lang="es-ES" sz="1200" kern="1200" dirty="0"/>
        </a:p>
        <a:p>
          <a:pPr marL="114300" lvl="1" indent="-114300" algn="l" defTabSz="533400">
            <a:lnSpc>
              <a:spcPct val="90000"/>
            </a:lnSpc>
            <a:spcBef>
              <a:spcPct val="0"/>
            </a:spcBef>
            <a:spcAft>
              <a:spcPct val="15000"/>
            </a:spcAft>
            <a:buChar char="••"/>
          </a:pPr>
          <a:r>
            <a:rPr lang="es-ES" sz="1200" kern="1200" dirty="0" smtClean="0"/>
            <a:t>Obtener la autorización de la alta dirección antes de cualquier desconexión.</a:t>
          </a:r>
          <a:endParaRPr lang="es-ES" sz="1200" kern="1200" dirty="0"/>
        </a:p>
        <a:p>
          <a:pPr marL="114300" lvl="1" indent="-114300" algn="l" defTabSz="533400">
            <a:lnSpc>
              <a:spcPct val="90000"/>
            </a:lnSpc>
            <a:spcBef>
              <a:spcPct val="0"/>
            </a:spcBef>
            <a:spcAft>
              <a:spcPct val="15000"/>
            </a:spcAft>
            <a:buChar char="••"/>
          </a:pPr>
          <a:r>
            <a:rPr lang="es-ES" sz="1200" kern="1200" dirty="0" smtClean="0"/>
            <a:t>Tras de la desconexión de un cliente vulnerable, que sea prioritario volver a conectarlo (24h).</a:t>
          </a:r>
          <a:endParaRPr lang="es-ES" sz="1200" kern="1200" dirty="0"/>
        </a:p>
        <a:p>
          <a:pPr marL="114300" lvl="1" indent="-114300" algn="l" defTabSz="533400">
            <a:lnSpc>
              <a:spcPct val="90000"/>
            </a:lnSpc>
            <a:spcBef>
              <a:spcPct val="0"/>
            </a:spcBef>
            <a:spcAft>
              <a:spcPct val="15000"/>
            </a:spcAft>
            <a:buChar char="••"/>
          </a:pPr>
          <a:r>
            <a:rPr lang="es-ES" sz="1200" kern="1200" dirty="0" smtClean="0"/>
            <a:t>Supervisar los acuerdos de pago que se hayan establecido, en línea con los Principios clave de Ofgem para la capacidad de pago</a:t>
          </a:r>
          <a:endParaRPr lang="es-ES" sz="1200" kern="1200" dirty="0"/>
        </a:p>
      </dsp:txBody>
      <dsp:txXfrm rot="5400000">
        <a:off x="4546760" y="953971"/>
        <a:ext cx="1782212" cy="5303557"/>
      </dsp:txXfrm>
    </dsp:sp>
    <dsp:sp modelId="{B571D41F-AFC1-49C8-A228-D98A56DEFF72}">
      <dsp:nvSpPr>
        <dsp:cNvPr id="0" name=""/>
        <dsp:cNvSpPr/>
      </dsp:nvSpPr>
      <dsp:spPr>
        <a:xfrm>
          <a:off x="197163" y="2640220"/>
          <a:ext cx="2588924" cy="1931058"/>
        </a:xfrm>
        <a:prstGeom prst="round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S" sz="2200" kern="1200" dirty="0" smtClean="0"/>
            <a:t>Gestión de la deuda y desconexiones</a:t>
          </a:r>
          <a:endParaRPr lang="es-ES" sz="2200" kern="1200" dirty="0"/>
        </a:p>
      </dsp:txBody>
      <dsp:txXfrm>
        <a:off x="197163" y="2640220"/>
        <a:ext cx="2588924" cy="193105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0A63CE-6496-4DC8-BA3E-BF96473B15FF}">
      <dsp:nvSpPr>
        <dsp:cNvPr id="0" name=""/>
        <dsp:cNvSpPr/>
      </dsp:nvSpPr>
      <dsp:spPr>
        <a:xfrm>
          <a:off x="29" y="34885"/>
          <a:ext cx="2848570" cy="1139428"/>
        </a:xfrm>
        <a:prstGeom prst="rect">
          <a:avLst/>
        </a:prstGeom>
        <a:solidFill>
          <a:schemeClr val="accent6">
            <a:alpha val="90000"/>
            <a:hueOff val="0"/>
            <a:satOff val="0"/>
            <a:lumOff val="0"/>
            <a:alphaOff val="0"/>
          </a:schemeClr>
        </a:solidFill>
        <a:ln w="25400" cap="flat" cmpd="sng" algn="ctr">
          <a:solidFill>
            <a:schemeClr val="accent6">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kern="1200" dirty="0" smtClean="0"/>
            <a:t>Coordinación</a:t>
          </a:r>
          <a:endParaRPr lang="es-ES" sz="2400" kern="1200" dirty="0"/>
        </a:p>
      </dsp:txBody>
      <dsp:txXfrm>
        <a:off x="29" y="34885"/>
        <a:ext cx="2848570" cy="1139428"/>
      </dsp:txXfrm>
    </dsp:sp>
    <dsp:sp modelId="{219C1F34-5621-4A22-833F-DB447D83FD4D}">
      <dsp:nvSpPr>
        <dsp:cNvPr id="0" name=""/>
        <dsp:cNvSpPr/>
      </dsp:nvSpPr>
      <dsp:spPr>
        <a:xfrm>
          <a:off x="29" y="1174314"/>
          <a:ext cx="2848570" cy="2854800"/>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Fuel Poverty Advisory Group (GB)</a:t>
          </a:r>
          <a:endParaRPr lang="es-ES" sz="1800" kern="1200" dirty="0"/>
        </a:p>
        <a:p>
          <a:pPr marL="171450" lvl="1" indent="-171450" algn="l" defTabSz="800100">
            <a:lnSpc>
              <a:spcPct val="90000"/>
            </a:lnSpc>
            <a:spcBef>
              <a:spcPct val="0"/>
            </a:spcBef>
            <a:spcAft>
              <a:spcPct val="15000"/>
            </a:spcAft>
            <a:buChar char="••"/>
          </a:pPr>
          <a:r>
            <a:rPr lang="es-ES" sz="1800" kern="1200" dirty="0" smtClean="0"/>
            <a:t>Acuerdo Comercializadores y organizaciones de gestión de deuda (PB)</a:t>
          </a:r>
          <a:endParaRPr lang="es-ES" sz="1800" kern="1200" dirty="0"/>
        </a:p>
      </dsp:txBody>
      <dsp:txXfrm>
        <a:off x="29" y="1174314"/>
        <a:ext cx="2848570" cy="2854800"/>
      </dsp:txXfrm>
    </dsp:sp>
    <dsp:sp modelId="{34AA0C14-4AAF-465B-98C8-E5E739E06C9C}">
      <dsp:nvSpPr>
        <dsp:cNvPr id="0" name=""/>
        <dsp:cNvSpPr/>
      </dsp:nvSpPr>
      <dsp:spPr>
        <a:xfrm>
          <a:off x="3247399" y="34885"/>
          <a:ext cx="2848570" cy="1139428"/>
        </a:xfrm>
        <a:prstGeom prst="rect">
          <a:avLst/>
        </a:prstGeom>
        <a:solidFill>
          <a:schemeClr val="accent6">
            <a:alpha val="90000"/>
            <a:hueOff val="0"/>
            <a:satOff val="0"/>
            <a:lumOff val="0"/>
            <a:alphaOff val="-40000"/>
          </a:schemeClr>
        </a:solidFill>
        <a:ln w="25400" cap="flat" cmpd="sng" algn="ctr">
          <a:solidFill>
            <a:schemeClr val="accent6">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s-ES" sz="2400" kern="1200" dirty="0" smtClean="0"/>
            <a:t>Intercambio de información</a:t>
          </a:r>
          <a:endParaRPr lang="es-ES" sz="2400" kern="1200" dirty="0"/>
        </a:p>
      </dsp:txBody>
      <dsp:txXfrm>
        <a:off x="3247399" y="34885"/>
        <a:ext cx="2848570" cy="1139428"/>
      </dsp:txXfrm>
    </dsp:sp>
    <dsp:sp modelId="{A90DC7EC-6B79-4E82-BB69-873A4F0BC54B}">
      <dsp:nvSpPr>
        <dsp:cNvPr id="0" name=""/>
        <dsp:cNvSpPr/>
      </dsp:nvSpPr>
      <dsp:spPr>
        <a:xfrm>
          <a:off x="3247399" y="1174314"/>
          <a:ext cx="2848570" cy="2854800"/>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Comercializadores británicos envían información al Regulador:</a:t>
          </a:r>
          <a:endParaRPr lang="es-ES" sz="1800" kern="1200" dirty="0"/>
        </a:p>
        <a:p>
          <a:pPr marL="228600" lvl="2" indent="-114300" algn="l" defTabSz="622300">
            <a:lnSpc>
              <a:spcPct val="90000"/>
            </a:lnSpc>
            <a:spcBef>
              <a:spcPct val="0"/>
            </a:spcBef>
            <a:spcAft>
              <a:spcPct val="15000"/>
            </a:spcAft>
            <a:buChar char="••"/>
          </a:pPr>
          <a:r>
            <a:rPr lang="es-ES" sz="1400" i="1" kern="1200" dirty="0" smtClean="0"/>
            <a:t>Métodos de pago</a:t>
          </a:r>
          <a:endParaRPr lang="es-ES" sz="2000" kern="1200" dirty="0"/>
        </a:p>
        <a:p>
          <a:pPr marL="228600" lvl="2" indent="-114300" algn="l" defTabSz="622300">
            <a:lnSpc>
              <a:spcPct val="90000"/>
            </a:lnSpc>
            <a:spcBef>
              <a:spcPct val="0"/>
            </a:spcBef>
            <a:spcAft>
              <a:spcPct val="15000"/>
            </a:spcAft>
            <a:buChar char="••"/>
          </a:pPr>
          <a:r>
            <a:rPr lang="es-ES" sz="1400" i="1" kern="1200" dirty="0" smtClean="0"/>
            <a:t>Índices de desconexión</a:t>
          </a:r>
          <a:endParaRPr lang="es-ES" sz="1400" i="1" kern="1200" dirty="0"/>
        </a:p>
        <a:p>
          <a:pPr marL="228600" lvl="2" indent="-114300" algn="l" defTabSz="622300">
            <a:lnSpc>
              <a:spcPct val="90000"/>
            </a:lnSpc>
            <a:spcBef>
              <a:spcPct val="0"/>
            </a:spcBef>
            <a:spcAft>
              <a:spcPct val="15000"/>
            </a:spcAft>
            <a:buChar char="••"/>
          </a:pPr>
          <a:r>
            <a:rPr lang="es-ES" sz="1400" i="1" kern="1200" dirty="0" smtClean="0"/>
            <a:t>Niveles de deuda</a:t>
          </a:r>
          <a:endParaRPr lang="es-ES" sz="1400" i="1" kern="1200" dirty="0"/>
        </a:p>
        <a:p>
          <a:pPr marL="228600" lvl="2" indent="-114300" algn="l" defTabSz="622300">
            <a:lnSpc>
              <a:spcPct val="90000"/>
            </a:lnSpc>
            <a:spcBef>
              <a:spcPct val="0"/>
            </a:spcBef>
            <a:spcAft>
              <a:spcPct val="15000"/>
            </a:spcAft>
            <a:buChar char="••"/>
          </a:pPr>
          <a:r>
            <a:rPr lang="es-ES" sz="1400" i="1" kern="1200" dirty="0" smtClean="0"/>
            <a:t>Contadores Prepago</a:t>
          </a:r>
          <a:endParaRPr lang="es-ES" sz="1400" i="1" kern="1200" dirty="0"/>
        </a:p>
        <a:p>
          <a:pPr marL="228600" lvl="2" indent="-114300" algn="l" defTabSz="622300">
            <a:lnSpc>
              <a:spcPct val="90000"/>
            </a:lnSpc>
            <a:spcBef>
              <a:spcPct val="0"/>
            </a:spcBef>
            <a:spcAft>
              <a:spcPct val="15000"/>
            </a:spcAft>
            <a:buChar char="••"/>
          </a:pPr>
          <a:r>
            <a:rPr lang="es-ES" sz="1400" i="1" kern="1200" dirty="0" smtClean="0"/>
            <a:t>Ayudas consumidores vulnerables</a:t>
          </a:r>
          <a:endParaRPr lang="es-ES" sz="1400" i="1" kern="1200" dirty="0"/>
        </a:p>
      </dsp:txBody>
      <dsp:txXfrm>
        <a:off x="3247399" y="1174314"/>
        <a:ext cx="2848570" cy="285480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E1A60C-3876-41B7-85FF-B6E29E7C2086}">
      <dsp:nvSpPr>
        <dsp:cNvPr id="0" name=""/>
        <dsp:cNvSpPr/>
      </dsp:nvSpPr>
      <dsp:spPr>
        <a:xfrm rot="5400000">
          <a:off x="3551203" y="-1159670"/>
          <a:ext cx="2920444" cy="5303557"/>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t>Países Bajos. </a:t>
          </a:r>
          <a:r>
            <a:rPr lang="es-ES" sz="1400" b="1" kern="1200" dirty="0" smtClean="0"/>
            <a:t>Gestionada por ACM </a:t>
          </a:r>
          <a:r>
            <a:rPr lang="es-ES" sz="1400" kern="1200" dirty="0" smtClean="0"/>
            <a:t>(Autoridad para los Consumidores y los Mercados, Regulador Holandés</a:t>
          </a:r>
          <a:r>
            <a:rPr lang="es-ES" sz="1400" kern="1200" dirty="0" smtClean="0"/>
            <a:t>). </a:t>
          </a:r>
          <a:r>
            <a:rPr lang="es-ES" sz="1400" kern="1200" dirty="0" smtClean="0"/>
            <a:t>Cuenta con web y línea telefónica a disposición de los consumidores con información sobre el cambio de suministrador, reclamaciones, la factura eléctrica, nuevas conexiones, contadores, etc.</a:t>
          </a:r>
          <a:endParaRPr lang="es-ES" sz="1400" kern="1200" dirty="0"/>
        </a:p>
        <a:p>
          <a:pPr marL="114300" lvl="1" indent="-114300" algn="just" defTabSz="622300">
            <a:lnSpc>
              <a:spcPct val="90000"/>
            </a:lnSpc>
            <a:spcBef>
              <a:spcPct val="0"/>
            </a:spcBef>
            <a:spcAft>
              <a:spcPct val="15000"/>
            </a:spcAft>
            <a:buChar char="••"/>
          </a:pPr>
          <a:r>
            <a:rPr lang="es-ES_tradnl" sz="1400" kern="1200" dirty="0" smtClean="0"/>
            <a:t>FR. </a:t>
          </a:r>
          <a:r>
            <a:rPr lang="es-ES_tradnl" sz="1400" b="1" kern="1200" dirty="0" smtClean="0"/>
            <a:t>Energie-info.</a:t>
          </a:r>
          <a:r>
            <a:rPr lang="es-ES_tradnl" sz="1400" kern="1200" dirty="0" smtClean="0"/>
            <a:t> Está gestionado por el Ombudsman francés (junto con la CRE</a:t>
          </a:r>
          <a:r>
            <a:rPr lang="es-ES_tradnl" sz="1400" kern="1200" dirty="0" smtClean="0"/>
            <a:t>). I</a:t>
          </a:r>
          <a:r>
            <a:rPr lang="es-ES" sz="1400" kern="1200" dirty="0" smtClean="0"/>
            <a:t>nforma a los consumidores de sus derechos, con un centro de atención al consumidor y una web específicos, además de mediar en disputas, y ofrecer herramientas de comparación de precios</a:t>
          </a:r>
          <a:endParaRPr lang="es-ES" sz="1400" kern="1200" dirty="0"/>
        </a:p>
      </dsp:txBody>
      <dsp:txXfrm rot="5400000">
        <a:off x="3551203" y="-1159670"/>
        <a:ext cx="2920444" cy="5303557"/>
      </dsp:txXfrm>
    </dsp:sp>
    <dsp:sp modelId="{77CF1FBC-5746-4951-BAB6-F8C42EB34362}">
      <dsp:nvSpPr>
        <dsp:cNvPr id="0" name=""/>
        <dsp:cNvSpPr/>
      </dsp:nvSpPr>
      <dsp:spPr>
        <a:xfrm>
          <a:off x="623603" y="1217"/>
          <a:ext cx="1736043" cy="2981780"/>
        </a:xfrm>
        <a:prstGeom prst="round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Protección general</a:t>
          </a:r>
          <a:endParaRPr lang="es-ES" sz="2000" kern="1200" dirty="0"/>
        </a:p>
      </dsp:txBody>
      <dsp:txXfrm>
        <a:off x="623603" y="1217"/>
        <a:ext cx="1736043" cy="2981780"/>
      </dsp:txXfrm>
    </dsp:sp>
    <dsp:sp modelId="{F795AAA6-54DF-42D0-A6FD-1A6E8B69E417}">
      <dsp:nvSpPr>
        <dsp:cNvPr id="0" name=""/>
        <dsp:cNvSpPr/>
      </dsp:nvSpPr>
      <dsp:spPr>
        <a:xfrm rot="5400000">
          <a:off x="4047079" y="1570494"/>
          <a:ext cx="1928692" cy="5303557"/>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622300">
            <a:lnSpc>
              <a:spcPct val="90000"/>
            </a:lnSpc>
            <a:spcBef>
              <a:spcPct val="0"/>
            </a:spcBef>
            <a:spcAft>
              <a:spcPct val="15000"/>
            </a:spcAft>
            <a:buChar char="••"/>
          </a:pPr>
          <a:r>
            <a:rPr lang="es-ES" sz="1400" kern="1200" dirty="0" smtClean="0"/>
            <a:t>BE. Ombudsman, las </a:t>
          </a:r>
          <a:r>
            <a:rPr lang="es-ES" sz="1400" kern="1200" dirty="0" smtClean="0"/>
            <a:t>quejas serán admisibles únicamente cuando el denunciante ya ha llevado a cabo antes de las etapas con la compañía de electricidad o gas natural. El Servicio de Mediación debe ser entendido como un órgano de apelación que está disponible para los usuarios finales para los cuales no se ha encontrado una solución satisfactoria en un primer contacto con la compañía de electricidad o gas natural.</a:t>
          </a:r>
          <a:endParaRPr lang="es-ES" sz="1400" kern="1200" dirty="0"/>
        </a:p>
        <a:p>
          <a:pPr marL="114300" lvl="1" indent="-114300" algn="just" defTabSz="622300">
            <a:lnSpc>
              <a:spcPct val="90000"/>
            </a:lnSpc>
            <a:spcBef>
              <a:spcPct val="0"/>
            </a:spcBef>
            <a:spcAft>
              <a:spcPct val="15000"/>
            </a:spcAft>
            <a:buChar char="••"/>
          </a:pPr>
          <a:endParaRPr lang="es-ES" sz="1400" kern="1200" dirty="0" smtClean="0"/>
        </a:p>
      </dsp:txBody>
      <dsp:txXfrm rot="5400000">
        <a:off x="4047079" y="1570494"/>
        <a:ext cx="1928692" cy="5303557"/>
      </dsp:txXfrm>
    </dsp:sp>
    <dsp:sp modelId="{A5C7E3BE-E069-45A8-A46C-99ADFAB46579}">
      <dsp:nvSpPr>
        <dsp:cNvPr id="0" name=""/>
        <dsp:cNvSpPr/>
      </dsp:nvSpPr>
      <dsp:spPr>
        <a:xfrm>
          <a:off x="623603" y="3213689"/>
          <a:ext cx="1736043" cy="2017166"/>
        </a:xfrm>
        <a:prstGeom prst="round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t>Mediadores/</a:t>
          </a:r>
          <a:br>
            <a:rPr lang="es-ES" sz="1800" kern="1200" dirty="0" smtClean="0"/>
          </a:br>
          <a:r>
            <a:rPr lang="es-ES" sz="1800" kern="1200" dirty="0" smtClean="0"/>
            <a:t>gestión de reclamaciones</a:t>
          </a:r>
          <a:endParaRPr lang="es-ES" sz="1800" kern="1200" dirty="0"/>
        </a:p>
      </dsp:txBody>
      <dsp:txXfrm>
        <a:off x="623603" y="3213689"/>
        <a:ext cx="1736043" cy="2017166"/>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4CE8DFC-3068-4952-AEC9-03DD327EEAD4}">
      <dsp:nvSpPr>
        <dsp:cNvPr id="0" name=""/>
        <dsp:cNvSpPr/>
      </dsp:nvSpPr>
      <dsp:spPr>
        <a:xfrm>
          <a:off x="976" y="0"/>
          <a:ext cx="2539397" cy="479945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Información en facturas:</a:t>
          </a:r>
          <a:endParaRPr lang="es-ES" sz="2000" kern="1200" dirty="0"/>
        </a:p>
      </dsp:txBody>
      <dsp:txXfrm>
        <a:off x="976" y="0"/>
        <a:ext cx="2539397" cy="1439836"/>
      </dsp:txXfrm>
    </dsp:sp>
    <dsp:sp modelId="{BF45DC19-FDEF-492B-8FAB-A8680C2D6A36}">
      <dsp:nvSpPr>
        <dsp:cNvPr id="0" name=""/>
        <dsp:cNvSpPr/>
      </dsp:nvSpPr>
      <dsp:spPr>
        <a:xfrm>
          <a:off x="184666" y="1190503"/>
          <a:ext cx="2031518" cy="165845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u="sng" kern="1200" dirty="0" smtClean="0"/>
            <a:t>Información obligatoria</a:t>
          </a:r>
          <a:r>
            <a:rPr lang="es-ES_tradnl" sz="1400" kern="1200" dirty="0" smtClean="0"/>
            <a:t>:</a:t>
          </a:r>
        </a:p>
        <a:p>
          <a:pPr lvl="0" algn="ctr" defTabSz="622300">
            <a:lnSpc>
              <a:spcPct val="90000"/>
            </a:lnSpc>
            <a:spcBef>
              <a:spcPct val="0"/>
            </a:spcBef>
            <a:spcAft>
              <a:spcPct val="35000"/>
            </a:spcAft>
          </a:pPr>
          <a:r>
            <a:rPr lang="es-ES_tradnl" sz="1400" kern="1200" dirty="0" smtClean="0"/>
            <a:t/>
          </a:r>
          <a:br>
            <a:rPr lang="es-ES_tradnl" sz="1400" kern="1200" dirty="0" smtClean="0"/>
          </a:br>
          <a:r>
            <a:rPr lang="es-ES_tradnl" sz="1400" kern="1200" dirty="0" smtClean="0"/>
            <a:t>Vías de resolución de conflictos (ES; FR)</a:t>
          </a:r>
        </a:p>
      </dsp:txBody>
      <dsp:txXfrm>
        <a:off x="184666" y="1190503"/>
        <a:ext cx="2031518" cy="1658454"/>
      </dsp:txXfrm>
    </dsp:sp>
    <dsp:sp modelId="{1AE874B4-F293-412C-AD8A-830F11CD3C97}">
      <dsp:nvSpPr>
        <dsp:cNvPr id="0" name=""/>
        <dsp:cNvSpPr/>
      </dsp:nvSpPr>
      <dsp:spPr>
        <a:xfrm>
          <a:off x="184666" y="3085119"/>
          <a:ext cx="2031518" cy="1448426"/>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_tradnl" sz="1400" u="sng" kern="1200" dirty="0" smtClean="0"/>
            <a:t>Acuerdos voluntarios</a:t>
          </a:r>
        </a:p>
        <a:p>
          <a:pPr lvl="0" algn="ctr" defTabSz="622300">
            <a:lnSpc>
              <a:spcPct val="90000"/>
            </a:lnSpc>
            <a:spcBef>
              <a:spcPct val="0"/>
            </a:spcBef>
            <a:spcAft>
              <a:spcPct val="35000"/>
            </a:spcAft>
          </a:pPr>
          <a:r>
            <a:rPr lang="es-ES" sz="1400" u="none" kern="1200" dirty="0" smtClean="0"/>
            <a:t>Emisión de facturas transparentes y comprensibles (PB)</a:t>
          </a:r>
          <a:endParaRPr lang="es-ES_tradnl" sz="1400" u="none" kern="1200" dirty="0" smtClean="0"/>
        </a:p>
        <a:p>
          <a:pPr lvl="0" algn="ctr" defTabSz="622300">
            <a:lnSpc>
              <a:spcPct val="90000"/>
            </a:lnSpc>
            <a:spcBef>
              <a:spcPct val="0"/>
            </a:spcBef>
            <a:spcAft>
              <a:spcPct val="35000"/>
            </a:spcAft>
          </a:pPr>
          <a:endParaRPr lang="es-ES_tradnl" sz="1400" u="sng" kern="1200" dirty="0" smtClean="0"/>
        </a:p>
        <a:p>
          <a:pPr lvl="0" algn="ctr" defTabSz="622300">
            <a:lnSpc>
              <a:spcPct val="90000"/>
            </a:lnSpc>
            <a:spcBef>
              <a:spcPct val="0"/>
            </a:spcBef>
            <a:spcAft>
              <a:spcPct val="35000"/>
            </a:spcAft>
          </a:pPr>
          <a:endParaRPr lang="es-ES" sz="1400" u="sng" kern="1200" dirty="0"/>
        </a:p>
      </dsp:txBody>
      <dsp:txXfrm>
        <a:off x="184666" y="3085119"/>
        <a:ext cx="2031518" cy="1448426"/>
      </dsp:txXfrm>
    </dsp:sp>
    <dsp:sp modelId="{4656DC36-1385-48B2-B2FA-5420CB1B2224}">
      <dsp:nvSpPr>
        <dsp:cNvPr id="0" name=""/>
        <dsp:cNvSpPr/>
      </dsp:nvSpPr>
      <dsp:spPr>
        <a:xfrm>
          <a:off x="2730829" y="0"/>
          <a:ext cx="2539397" cy="479945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_tradnl" sz="2000" kern="1200" dirty="0" smtClean="0"/>
            <a:t>Herramientas de comparación de precios</a:t>
          </a:r>
          <a:endParaRPr lang="es-ES" sz="2000" kern="1200" dirty="0"/>
        </a:p>
      </dsp:txBody>
      <dsp:txXfrm>
        <a:off x="2730829" y="0"/>
        <a:ext cx="2539397" cy="1439836"/>
      </dsp:txXfrm>
    </dsp:sp>
    <dsp:sp modelId="{43CCAE05-C65E-4AE3-89C1-07447E143D1F}">
      <dsp:nvSpPr>
        <dsp:cNvPr id="0" name=""/>
        <dsp:cNvSpPr/>
      </dsp:nvSpPr>
      <dsp:spPr>
        <a:xfrm>
          <a:off x="2992976" y="1224137"/>
          <a:ext cx="2031518" cy="3115415"/>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s-ES" sz="1400" kern="1200" dirty="0" smtClean="0"/>
            <a:t>Herramientas privadas: (GB, PB). En GB el regulador menciona webs de comparadores que considera fiables (Confidence Code)</a:t>
          </a:r>
        </a:p>
        <a:p>
          <a:pPr lvl="0" algn="ctr" defTabSz="622300">
            <a:lnSpc>
              <a:spcPct val="90000"/>
            </a:lnSpc>
            <a:spcBef>
              <a:spcPct val="0"/>
            </a:spcBef>
            <a:spcAft>
              <a:spcPct val="35000"/>
            </a:spcAft>
          </a:pPr>
          <a:r>
            <a:rPr lang="es-ES" sz="1400" kern="1200" dirty="0" smtClean="0"/>
            <a:t>Herramientas NRA (SV, ES)</a:t>
          </a:r>
        </a:p>
        <a:p>
          <a:pPr lvl="0" algn="ctr" defTabSz="622300">
            <a:lnSpc>
              <a:spcPct val="90000"/>
            </a:lnSpc>
            <a:spcBef>
              <a:spcPct val="0"/>
            </a:spcBef>
            <a:spcAft>
              <a:spcPct val="35000"/>
            </a:spcAft>
          </a:pPr>
          <a:r>
            <a:rPr lang="es-ES" sz="1400" kern="1200" dirty="0" smtClean="0"/>
            <a:t>Herramienats Organizaciones Consumidores (PB)</a:t>
          </a:r>
        </a:p>
      </dsp:txBody>
      <dsp:txXfrm>
        <a:off x="2992976" y="1224137"/>
        <a:ext cx="2031518" cy="3115415"/>
      </dsp:txXfrm>
    </dsp:sp>
    <dsp:sp modelId="{B05DB070-0556-43BD-8407-8D45E07BB8F2}">
      <dsp:nvSpPr>
        <dsp:cNvPr id="0" name=""/>
        <dsp:cNvSpPr/>
      </dsp:nvSpPr>
      <dsp:spPr>
        <a:xfrm>
          <a:off x="5460681" y="0"/>
          <a:ext cx="2539397" cy="4799456"/>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kern="1200" dirty="0" smtClean="0"/>
            <a:t>Switching colectivos</a:t>
          </a:r>
          <a:endParaRPr lang="es-ES" sz="2000" kern="1200" dirty="0"/>
        </a:p>
      </dsp:txBody>
      <dsp:txXfrm>
        <a:off x="5460681" y="0"/>
        <a:ext cx="2539397" cy="1439836"/>
      </dsp:txXfrm>
    </dsp:sp>
    <dsp:sp modelId="{C4333FE1-AA3C-4E70-A275-E91A9ECF9E44}">
      <dsp:nvSpPr>
        <dsp:cNvPr id="0" name=""/>
        <dsp:cNvSpPr/>
      </dsp:nvSpPr>
      <dsp:spPr>
        <a:xfrm>
          <a:off x="5657291" y="1146629"/>
          <a:ext cx="2031518" cy="191565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 sz="1200" kern="1200" dirty="0" smtClean="0"/>
            <a:t>Experiencias en GB, BE, IT, PT.</a:t>
          </a:r>
          <a:br>
            <a:rPr lang="es-ES" sz="1200" kern="1200" dirty="0" smtClean="0"/>
          </a:br>
          <a:r>
            <a:rPr lang="es-ES" sz="1200" kern="1200" dirty="0" smtClean="0"/>
            <a:t/>
          </a:r>
          <a:br>
            <a:rPr lang="es-ES" sz="1200" kern="1200" dirty="0" smtClean="0"/>
          </a:br>
          <a:r>
            <a:rPr lang="es-ES" sz="1200" kern="1200" dirty="0" smtClean="0"/>
            <a:t>Ahorros pequeños o moderados (+400 €/anuales caso BE)</a:t>
          </a:r>
        </a:p>
        <a:p>
          <a:pPr lvl="0" algn="ctr" defTabSz="533400">
            <a:lnSpc>
              <a:spcPct val="90000"/>
            </a:lnSpc>
            <a:spcBef>
              <a:spcPct val="0"/>
            </a:spcBef>
            <a:spcAft>
              <a:spcPct val="35000"/>
            </a:spcAft>
          </a:pPr>
          <a:r>
            <a:rPr lang="es-ES" sz="1200" kern="1200" dirty="0" smtClean="0"/>
            <a:t>Estos procesos suponen un modo de acercamiento de los consumidores al mercado y fomentar su capacitación </a:t>
          </a:r>
          <a:endParaRPr lang="es-ES" sz="1200" kern="1200" dirty="0"/>
        </a:p>
      </dsp:txBody>
      <dsp:txXfrm>
        <a:off x="5657291" y="1146629"/>
        <a:ext cx="2031518" cy="1915658"/>
      </dsp:txXfrm>
    </dsp:sp>
    <dsp:sp modelId="{2AFD090E-4DC0-41BB-B88C-0E8B6E1F740B}">
      <dsp:nvSpPr>
        <dsp:cNvPr id="0" name=""/>
        <dsp:cNvSpPr/>
      </dsp:nvSpPr>
      <dsp:spPr>
        <a:xfrm>
          <a:off x="5715048" y="3400546"/>
          <a:ext cx="2031518" cy="99661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lvl="0" algn="ctr" defTabSz="533400">
            <a:lnSpc>
              <a:spcPct val="90000"/>
            </a:lnSpc>
            <a:spcBef>
              <a:spcPct val="0"/>
            </a:spcBef>
            <a:spcAft>
              <a:spcPct val="35000"/>
            </a:spcAft>
          </a:pPr>
          <a:r>
            <a:rPr lang="es-ES_tradnl" sz="1200" kern="1200" dirty="0" smtClean="0"/>
            <a:t>Dos subastas en España hasta la fecha lanzadas por la OCU.</a:t>
          </a:r>
        </a:p>
        <a:p>
          <a:pPr lvl="0" algn="ctr" defTabSz="533400">
            <a:lnSpc>
              <a:spcPct val="90000"/>
            </a:lnSpc>
            <a:spcBef>
              <a:spcPct val="0"/>
            </a:spcBef>
            <a:spcAft>
              <a:spcPct val="35000"/>
            </a:spcAft>
          </a:pPr>
          <a:r>
            <a:rPr lang="es-ES_tradnl" sz="1200" kern="1200" dirty="0" smtClean="0"/>
            <a:t>Ahorros pequeños </a:t>
          </a:r>
          <a:endParaRPr lang="es-ES" sz="1200" kern="1200" dirty="0"/>
        </a:p>
      </dsp:txBody>
      <dsp:txXfrm>
        <a:off x="5715048" y="3400546"/>
        <a:ext cx="2031518" cy="99661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E1A60C-3876-41B7-85FF-B6E29E7C2086}">
      <dsp:nvSpPr>
        <dsp:cNvPr id="0" name=""/>
        <dsp:cNvSpPr/>
      </dsp:nvSpPr>
      <dsp:spPr>
        <a:xfrm rot="5400000">
          <a:off x="4095855" y="-1342541"/>
          <a:ext cx="2920444" cy="5669299"/>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Obligación </a:t>
          </a:r>
          <a:r>
            <a:rPr lang="es-ES" sz="1600" kern="1200" dirty="0" smtClean="0"/>
            <a:t>de </a:t>
          </a:r>
          <a:r>
            <a:rPr lang="es-ES" sz="1600" kern="1200" dirty="0" smtClean="0"/>
            <a:t>Reducción de Emisiones de Carbono mediante mejoras de la eficiencia</a:t>
          </a:r>
          <a:endParaRPr lang="es-ES" sz="1600" kern="1200" dirty="0"/>
        </a:p>
        <a:p>
          <a:pPr marL="171450" lvl="1" indent="-171450" algn="just" defTabSz="711200">
            <a:lnSpc>
              <a:spcPct val="90000"/>
            </a:lnSpc>
            <a:spcBef>
              <a:spcPct val="0"/>
            </a:spcBef>
            <a:spcAft>
              <a:spcPct val="15000"/>
            </a:spcAft>
            <a:buChar char="••"/>
          </a:pPr>
          <a:r>
            <a:rPr lang="es-ES" sz="1600" kern="1200" dirty="0" smtClean="0"/>
            <a:t>Obligación con la Comunidad. Las compañías energéticas deben centrarse en la prestación de medidas de aislamiento y las conexiones con los sistemas de calefacción urbana en áreas de bajos ingresos. </a:t>
          </a:r>
        </a:p>
        <a:p>
          <a:pPr marL="171450" lvl="1" indent="-171450" algn="just" defTabSz="711200">
            <a:lnSpc>
              <a:spcPct val="90000"/>
            </a:lnSpc>
            <a:spcBef>
              <a:spcPct val="0"/>
            </a:spcBef>
            <a:spcAft>
              <a:spcPct val="15000"/>
            </a:spcAft>
            <a:buChar char="••"/>
          </a:pPr>
          <a:r>
            <a:rPr lang="es-ES" sz="1600" kern="1200" dirty="0" smtClean="0"/>
            <a:t>Obligación de Reducción del Coste de Calefacción. Para proporcionar medidas que mejoren la capacidad de familias vulnerables y de bajos ingresos para calentar debidamente sus </a:t>
          </a:r>
          <a:r>
            <a:rPr lang="es-ES" sz="1600" kern="1200" dirty="0" smtClean="0"/>
            <a:t>hogares </a:t>
          </a:r>
          <a:r>
            <a:rPr lang="es-ES" sz="1600" kern="1200" dirty="0" smtClean="0">
              <a:sym typeface="Wingdings" pitchFamily="2" charset="2"/>
            </a:rPr>
            <a:t>sustitución de calderas</a:t>
          </a:r>
          <a:r>
            <a:rPr lang="es-ES" sz="1600" kern="1200" dirty="0" smtClean="0"/>
            <a:t> </a:t>
          </a:r>
          <a:endParaRPr lang="es-ES" sz="1600" kern="1200" dirty="0" smtClean="0"/>
        </a:p>
        <a:p>
          <a:pPr marL="171450" lvl="1" indent="-171450" algn="just" defTabSz="711200">
            <a:lnSpc>
              <a:spcPct val="90000"/>
            </a:lnSpc>
            <a:spcBef>
              <a:spcPct val="0"/>
            </a:spcBef>
            <a:spcAft>
              <a:spcPct val="15000"/>
            </a:spcAft>
            <a:buChar char="••"/>
          </a:pPr>
          <a:endParaRPr lang="es-ES" sz="1600" kern="1200" dirty="0" smtClean="0"/>
        </a:p>
      </dsp:txBody>
      <dsp:txXfrm rot="5400000">
        <a:off x="4095855" y="-1342541"/>
        <a:ext cx="2920444" cy="5669299"/>
      </dsp:txXfrm>
    </dsp:sp>
    <dsp:sp modelId="{77CF1FBC-5746-4951-BAB6-F8C42EB34362}">
      <dsp:nvSpPr>
        <dsp:cNvPr id="0" name=""/>
        <dsp:cNvSpPr/>
      </dsp:nvSpPr>
      <dsp:spPr>
        <a:xfrm>
          <a:off x="467552" y="1217"/>
          <a:ext cx="2253875" cy="2981780"/>
        </a:xfrm>
        <a:prstGeom prst="roundRect">
          <a:avLst/>
        </a:prstGeom>
        <a:solidFill>
          <a:schemeClr val="accent6">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Obligación para los comercializadores de mayor tamaño </a:t>
          </a:r>
          <a:r>
            <a:rPr lang="es-ES" sz="2000" u="none" kern="1200" dirty="0" smtClean="0"/>
            <a:t>(ECO)</a:t>
          </a:r>
          <a:br>
            <a:rPr lang="es-ES" sz="2000" u="none" kern="1200" dirty="0" smtClean="0"/>
          </a:br>
          <a:r>
            <a:rPr lang="es-ES" sz="2000" u="none" kern="1200" dirty="0" smtClean="0"/>
            <a:t>(GB)</a:t>
          </a:r>
          <a:endParaRPr lang="es-ES" sz="2000" u="none" kern="1200" dirty="0"/>
        </a:p>
      </dsp:txBody>
      <dsp:txXfrm>
        <a:off x="467552" y="1217"/>
        <a:ext cx="2253875" cy="2981780"/>
      </dsp:txXfrm>
    </dsp:sp>
    <dsp:sp modelId="{F795AAA6-54DF-42D0-A6FD-1A6E8B69E417}">
      <dsp:nvSpPr>
        <dsp:cNvPr id="0" name=""/>
        <dsp:cNvSpPr/>
      </dsp:nvSpPr>
      <dsp:spPr>
        <a:xfrm rot="5400000">
          <a:off x="4514526" y="1387623"/>
          <a:ext cx="1928692" cy="5669299"/>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sz="1600" kern="1200" dirty="0" smtClean="0"/>
            <a:t>El consumidor puede verificar si es posible mejorar la eficiencia de su </a:t>
          </a:r>
          <a:r>
            <a:rPr lang="es-ES" sz="1600" kern="1200" dirty="0" smtClean="0"/>
            <a:t>vivienda</a:t>
          </a:r>
          <a:endParaRPr lang="es-ES" sz="1600" kern="1200" dirty="0"/>
        </a:p>
        <a:p>
          <a:pPr marL="171450" lvl="1" indent="-171450" algn="just" defTabSz="711200">
            <a:lnSpc>
              <a:spcPct val="90000"/>
            </a:lnSpc>
            <a:spcBef>
              <a:spcPct val="0"/>
            </a:spcBef>
            <a:spcAft>
              <a:spcPct val="15000"/>
            </a:spcAft>
            <a:buChar char="••"/>
          </a:pPr>
          <a:r>
            <a:rPr lang="es-ES" sz="1600" kern="1200" dirty="0" smtClean="0"/>
            <a:t>Dependiendo de sus circunstancias (piso, casa, jubilado, tipo de calefacción, etc.) puede tener derecho a </a:t>
          </a:r>
          <a:r>
            <a:rPr lang="es-ES" sz="1600" kern="1200" dirty="0" smtClean="0"/>
            <a:t>subvenciones</a:t>
          </a:r>
          <a:endParaRPr lang="es-ES" sz="1600" kern="1200" dirty="0"/>
        </a:p>
        <a:p>
          <a:pPr marL="171450" lvl="1" indent="-171450" algn="just" defTabSz="711200">
            <a:lnSpc>
              <a:spcPct val="90000"/>
            </a:lnSpc>
            <a:spcBef>
              <a:spcPct val="0"/>
            </a:spcBef>
            <a:spcAft>
              <a:spcPct val="15000"/>
            </a:spcAft>
            <a:buChar char="••"/>
          </a:pPr>
          <a:r>
            <a:rPr lang="es-ES" sz="1600" kern="1200" dirty="0" smtClean="0"/>
            <a:t>Puede optar por diversos métodos de pago (por ejemplo que la inversión le sea financiada por su comercializador)</a:t>
          </a:r>
          <a:endParaRPr lang="es-ES" sz="1600" kern="1200" dirty="0"/>
        </a:p>
        <a:p>
          <a:pPr marL="171450" lvl="1" indent="-171450" algn="just" defTabSz="711200">
            <a:lnSpc>
              <a:spcPct val="90000"/>
            </a:lnSpc>
            <a:spcBef>
              <a:spcPct val="0"/>
            </a:spcBef>
            <a:spcAft>
              <a:spcPct val="15000"/>
            </a:spcAft>
            <a:buChar char="••"/>
          </a:pPr>
          <a:endParaRPr lang="es-ES" sz="1600" kern="1200" dirty="0" smtClean="0"/>
        </a:p>
      </dsp:txBody>
      <dsp:txXfrm rot="5400000">
        <a:off x="4514526" y="1387623"/>
        <a:ext cx="1928692" cy="5669299"/>
      </dsp:txXfrm>
    </dsp:sp>
    <dsp:sp modelId="{A5C7E3BE-E069-45A8-A46C-99ADFAB46579}">
      <dsp:nvSpPr>
        <dsp:cNvPr id="0" name=""/>
        <dsp:cNvSpPr/>
      </dsp:nvSpPr>
      <dsp:spPr>
        <a:xfrm>
          <a:off x="467552" y="3213689"/>
          <a:ext cx="2176670" cy="2017166"/>
        </a:xfrm>
        <a:prstGeom prst="roundRect">
          <a:avLst/>
        </a:prstGeom>
        <a:solidFill>
          <a:schemeClr val="accent6">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s-ES" sz="1800" kern="1200" dirty="0" smtClean="0"/>
            <a:t>Green Deal (GB) </a:t>
          </a:r>
          <a:endParaRPr lang="es-ES" sz="1800" kern="1200" dirty="0"/>
        </a:p>
      </dsp:txBody>
      <dsp:txXfrm>
        <a:off x="467552" y="3213689"/>
        <a:ext cx="2176670" cy="201716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59FEE99B-5428-4811-AE35-7DBA748646AA}" type="datetimeFigureOut">
              <a:rPr lang="es-ES" smtClean="0"/>
              <a:pPr/>
              <a:t>09/12/2014</a:t>
            </a:fld>
            <a:endParaRPr lang="es-ES" dirty="0"/>
          </a:p>
        </p:txBody>
      </p:sp>
      <p:sp>
        <p:nvSpPr>
          <p:cNvPr id="4" name="3 Marcador de pie de página"/>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0B5B2D2F-FEFE-4751-9237-4E5B49887E5A}" type="slidenum">
              <a:rPr lang="es-ES" smtClean="0"/>
              <a:pPr/>
              <a:t>‹#›</a:t>
            </a:fld>
            <a:endParaRPr lang="es-ES" dirty="0"/>
          </a:p>
        </p:txBody>
      </p:sp>
    </p:spTree>
    <p:extLst>
      <p:ext uri="{BB962C8B-B14F-4D97-AF65-F5344CB8AC3E}">
        <p14:creationId xmlns="" xmlns:p14="http://schemas.microsoft.com/office/powerpoint/2010/main" val="21131254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F38D410-EB2C-4D3F-9DD8-FC8AB364F2F3}" type="datetimeFigureOut">
              <a:rPr lang="es-ES" smtClean="0"/>
              <a:pPr/>
              <a:t>09/12/2014</a:t>
            </a:fld>
            <a:endParaRPr lang="es-ES" dirty="0"/>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D185C93-14AC-414F-8788-D8E031DD162D}" type="slidenum">
              <a:rPr lang="es-ES" smtClean="0"/>
              <a:pPr/>
              <a:t>‹#›</a:t>
            </a:fld>
            <a:endParaRPr lang="es-ES" dirty="0"/>
          </a:p>
        </p:txBody>
      </p:sp>
    </p:spTree>
    <p:extLst>
      <p:ext uri="{BB962C8B-B14F-4D97-AF65-F5344CB8AC3E}">
        <p14:creationId xmlns="" xmlns:p14="http://schemas.microsoft.com/office/powerpoint/2010/main" val="3943001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fr.wikipedia.org/wiki/M%C3%A9diateur_national_de_l'%C3%A9nergi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1</a:t>
            </a:fld>
            <a:endParaRPr lang="es-E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11</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12</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13</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14</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15</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16</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17</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Varios estados ya están incluyendo un único punto</a:t>
            </a:r>
            <a:r>
              <a:rPr lang="es-ES_tradnl" baseline="0" dirty="0" smtClean="0"/>
              <a:t> de contacto para el consumidor. Aunque FR no se recoge como uno de ellos la web de Energie-Info es un ejemplo de buen diseño y claridad para el consumidor, además de recoger de un vistazo las principales problemas o dudas a las que suele enfrentarse un consumidor, incluidos los vulnerables. </a:t>
            </a:r>
            <a:r>
              <a:rPr lang="es-ES" sz="1200" kern="1200" dirty="0" smtClean="0">
                <a:solidFill>
                  <a:schemeClr val="tx1"/>
                </a:solidFill>
                <a:latin typeface="+mn-lt"/>
                <a:ea typeface="+mn-ea"/>
                <a:cs typeface="+mn-cs"/>
              </a:rPr>
              <a:t>El servicio es administrado por el </a:t>
            </a:r>
            <a:r>
              <a:rPr lang="es-ES" sz="1200" u="none" strike="noStrike" kern="1200" dirty="0" smtClean="0">
                <a:solidFill>
                  <a:schemeClr val="tx1"/>
                </a:solidFill>
                <a:latin typeface="+mn-lt"/>
                <a:ea typeface="+mn-ea"/>
                <a:cs typeface="+mn-cs"/>
                <a:hlinkClick r:id="rId3" tooltip="Ombudsman Nacional de la Energía"/>
              </a:rPr>
              <a:t>ombudsman nacional de energía </a:t>
            </a:r>
            <a:r>
              <a:rPr lang="es-ES" sz="1200" kern="1200" dirty="0" smtClean="0">
                <a:solidFill>
                  <a:schemeClr val="tx1"/>
                </a:solidFill>
                <a:latin typeface="+mn-lt"/>
                <a:ea typeface="+mn-ea"/>
                <a:cs typeface="+mn-cs"/>
              </a:rPr>
              <a:t>y la CRE</a:t>
            </a:r>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18</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19</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20</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2</a:t>
            </a:fld>
            <a:endParaRPr lang="es-ES" dirty="0"/>
          </a:p>
        </p:txBody>
      </p:sp>
    </p:spTree>
    <p:extLst>
      <p:ext uri="{BB962C8B-B14F-4D97-AF65-F5344CB8AC3E}">
        <p14:creationId xmlns="" xmlns:p14="http://schemas.microsoft.com/office/powerpoint/2010/main" val="3397012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21</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22</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23</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pPr lvl="0">
              <a:buFont typeface="Arial" pitchFamily="34" charset="0"/>
              <a:buNone/>
            </a:pPr>
            <a:r>
              <a:rPr lang="es-ES_tradnl" sz="1200" dirty="0" smtClean="0"/>
              <a:t>Junto</a:t>
            </a:r>
            <a:r>
              <a:rPr lang="es-ES_tradnl" sz="1200" baseline="0" dirty="0" smtClean="0"/>
              <a:t> con estas sería necesario:</a:t>
            </a:r>
            <a:endParaRPr lang="es-ES" sz="1200" dirty="0" smtClean="0"/>
          </a:p>
          <a:p>
            <a:pPr lvl="0">
              <a:buFont typeface="Arial" pitchFamily="34" charset="0"/>
              <a:buChar char="•"/>
            </a:pPr>
            <a:r>
              <a:rPr lang="es-ES" sz="1200" dirty="0" smtClean="0"/>
              <a:t>Identificar y medir adecuadamente la pobreza energética</a:t>
            </a:r>
          </a:p>
          <a:p>
            <a:pPr lvl="0">
              <a:buFont typeface="Arial" pitchFamily="34" charset="0"/>
              <a:buChar char="•"/>
            </a:pPr>
            <a:r>
              <a:rPr lang="es-ES" sz="1200" dirty="0" smtClean="0"/>
              <a:t>Asegurarse de que la definición de consumidores vulnerable engloba a aquellos susceptibles de sufrir pobreza energética</a:t>
            </a:r>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24</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4</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dirty="0" err="1" smtClean="0"/>
              <a:t>Warm</a:t>
            </a:r>
            <a:r>
              <a:rPr lang="es-ES" dirty="0" smtClean="0"/>
              <a:t> </a:t>
            </a:r>
            <a:r>
              <a:rPr lang="es-ES" dirty="0" err="1" smtClean="0"/>
              <a:t>discount</a:t>
            </a:r>
            <a:r>
              <a:rPr lang="es-ES" dirty="0" smtClean="0"/>
              <a:t> </a:t>
            </a:r>
            <a:r>
              <a:rPr lang="es-ES" dirty="0" err="1" smtClean="0"/>
              <a:t>scheme</a:t>
            </a:r>
            <a:r>
              <a:rPr lang="es-ES" dirty="0" smtClean="0"/>
              <a:t>: bajos niveles de ingresos</a:t>
            </a:r>
          </a:p>
          <a:p>
            <a:r>
              <a:rPr lang="es-ES" dirty="0" err="1" smtClean="0"/>
              <a:t>Cold</a:t>
            </a:r>
            <a:r>
              <a:rPr lang="es-ES" dirty="0" smtClean="0"/>
              <a:t> </a:t>
            </a:r>
            <a:r>
              <a:rPr lang="es-ES" dirty="0" err="1" smtClean="0"/>
              <a:t>weather</a:t>
            </a:r>
            <a:r>
              <a:rPr lang="es-ES" dirty="0" smtClean="0"/>
              <a:t>:</a:t>
            </a:r>
            <a:r>
              <a:rPr lang="es-ES" baseline="0" dirty="0" smtClean="0"/>
              <a:t> jubilados, bajos niveles, </a:t>
            </a:r>
            <a:r>
              <a:rPr lang="es-ES" baseline="0" dirty="0" err="1" smtClean="0"/>
              <a:t>deseampleados</a:t>
            </a:r>
            <a:r>
              <a:rPr lang="es-ES" baseline="0" dirty="0" smtClean="0"/>
              <a:t> (consumidores vulnerables en general)</a:t>
            </a:r>
          </a:p>
          <a:p>
            <a:r>
              <a:rPr lang="es-ES" baseline="0" dirty="0" smtClean="0"/>
              <a:t>Winter fuel: personas edad avanzada</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5</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6</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7</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8</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9</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smtClean="0"/>
          </a:p>
          <a:p>
            <a:endParaRPr lang="es-ES" dirty="0"/>
          </a:p>
        </p:txBody>
      </p:sp>
      <p:sp>
        <p:nvSpPr>
          <p:cNvPr id="4" name="3 Marcador de número de diapositiva"/>
          <p:cNvSpPr>
            <a:spLocks noGrp="1"/>
          </p:cNvSpPr>
          <p:nvPr>
            <p:ph type="sldNum" sz="quarter" idx="10"/>
          </p:nvPr>
        </p:nvSpPr>
        <p:spPr/>
        <p:txBody>
          <a:bodyPr/>
          <a:lstStyle/>
          <a:p>
            <a:fld id="{6D185C93-14AC-414F-8788-D8E031DD162D}" type="slidenum">
              <a:rPr lang="es-ES" smtClean="0"/>
              <a:pPr/>
              <a:t>10</a:t>
            </a:fld>
            <a:endParaRPr lang="es-ES" dirty="0"/>
          </a:p>
        </p:txBody>
      </p:sp>
    </p:spTree>
    <p:extLst>
      <p:ext uri="{BB962C8B-B14F-4D97-AF65-F5344CB8AC3E}">
        <p14:creationId xmlns="" xmlns:p14="http://schemas.microsoft.com/office/powerpoint/2010/main" val="2395383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1259632" y="2276872"/>
            <a:ext cx="6624736" cy="2234679"/>
          </a:xfrm>
          <a:prstGeom prst="rect">
            <a:avLst/>
          </a:prstGeom>
        </p:spPr>
        <p:txBody>
          <a:bodyPr/>
          <a:lstStyle>
            <a:lvl1pPr>
              <a:defRPr sz="3000" b="1">
                <a:solidFill>
                  <a:schemeClr val="tx1">
                    <a:lumMod val="75000"/>
                    <a:lumOff val="25000"/>
                  </a:schemeClr>
                </a:solidFill>
                <a:effectLst/>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s-ES" dirty="0"/>
          </a:p>
        </p:txBody>
      </p:sp>
      <p:sp>
        <p:nvSpPr>
          <p:cNvPr id="3" name="2 Subtítulo"/>
          <p:cNvSpPr>
            <a:spLocks noGrp="1"/>
          </p:cNvSpPr>
          <p:nvPr>
            <p:ph type="subTitle" idx="1"/>
          </p:nvPr>
        </p:nvSpPr>
        <p:spPr>
          <a:xfrm>
            <a:off x="4067944" y="5229200"/>
            <a:ext cx="4240560" cy="720080"/>
          </a:xfrm>
        </p:spPr>
        <p:txBody>
          <a:bodyPr>
            <a:normAutofit/>
          </a:bodyPr>
          <a:lstStyle>
            <a:lvl1pPr marL="0" indent="0" algn="r">
              <a:lnSpc>
                <a:spcPts val="2000"/>
              </a:lnSpc>
              <a:spcBef>
                <a:spcPts val="0"/>
              </a:spcBef>
              <a:buNone/>
              <a:defRPr sz="2000" i="1">
                <a:solidFill>
                  <a:schemeClr val="tx1">
                    <a:lumMod val="50000"/>
                    <a:lumOff val="50000"/>
                  </a:schemeClr>
                </a:solidFill>
                <a:effectLst/>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s-ES" dirty="0"/>
          </a:p>
        </p:txBody>
      </p:sp>
      <p:sp>
        <p:nvSpPr>
          <p:cNvPr id="6" name="10 Marcador de texto"/>
          <p:cNvSpPr>
            <a:spLocks noGrp="1"/>
          </p:cNvSpPr>
          <p:nvPr>
            <p:ph type="body" sz="half" idx="2"/>
          </p:nvPr>
        </p:nvSpPr>
        <p:spPr>
          <a:xfrm>
            <a:off x="2843808" y="5805264"/>
            <a:ext cx="5486400" cy="360040"/>
          </a:xfrm>
        </p:spPr>
        <p:txBody>
          <a:bodyPr>
            <a:normAutofit/>
          </a:bodyPr>
          <a:lstStyle>
            <a:lvl1pPr marL="0" indent="0" algn="r">
              <a:buNone/>
              <a:defRPr sz="1600" i="1">
                <a:solidFill>
                  <a:schemeClr val="tx1">
                    <a:lumMod val="50000"/>
                    <a:lumOff val="50000"/>
                  </a:schemeClr>
                </a:solidFill>
                <a:effectLst/>
                <a:latin typeface="Arial" panose="020B0604020202020204" pitchFamily="34" charset="0"/>
                <a:cs typeface="Arial" panose="020B0604020202020204" pitchFamily="34" charset="0"/>
              </a:defRPr>
            </a:lvl1pPr>
          </a:lstStyle>
          <a:p>
            <a:endParaRPr lang="es-ES" dirty="0"/>
          </a:p>
        </p:txBody>
      </p:sp>
      <p:pic>
        <p:nvPicPr>
          <p:cNvPr id="7" name="Picture 3" descr="C:\Users\lfoviedo\Desktop\LOGOS PARA POWER POINT\LOGO COLOR TRANSPARENTE copia.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539047" y="980728"/>
            <a:ext cx="5985281" cy="57606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8014669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INAL">
    <p:spTree>
      <p:nvGrpSpPr>
        <p:cNvPr id="1" name=""/>
        <p:cNvGrpSpPr/>
        <p:nvPr/>
      </p:nvGrpSpPr>
      <p:grpSpPr>
        <a:xfrm>
          <a:off x="0" y="0"/>
          <a:ext cx="0" cy="0"/>
          <a:chOff x="0" y="0"/>
          <a:chExt cx="0" cy="0"/>
        </a:xfrm>
      </p:grpSpPr>
      <p:sp>
        <p:nvSpPr>
          <p:cNvPr id="13" name="12 CuadroTexto"/>
          <p:cNvSpPr txBox="1"/>
          <p:nvPr userDrawn="1"/>
        </p:nvSpPr>
        <p:spPr>
          <a:xfrm>
            <a:off x="5076056" y="5703639"/>
            <a:ext cx="3400418" cy="461665"/>
          </a:xfrm>
          <a:prstGeom prst="rect">
            <a:avLst/>
          </a:prstGeom>
          <a:noFill/>
        </p:spPr>
        <p:txBody>
          <a:bodyPr wrap="none" rtlCol="0">
            <a:spAutoFit/>
          </a:bodyPr>
          <a:lstStyle/>
          <a:p>
            <a:r>
              <a:rPr lang="es-ES" sz="2400" b="0" i="1" dirty="0" smtClean="0">
                <a:solidFill>
                  <a:schemeClr val="tx1">
                    <a:lumMod val="50000"/>
                    <a:lumOff val="50000"/>
                  </a:schemeClr>
                </a:solidFill>
                <a:effectLst/>
              </a:rPr>
              <a:t>Gracias por su asistencia.</a:t>
            </a:r>
            <a:endParaRPr lang="es-ES" sz="2400" b="0" i="1" dirty="0">
              <a:solidFill>
                <a:schemeClr val="tx1">
                  <a:lumMod val="50000"/>
                  <a:lumOff val="50000"/>
                </a:schemeClr>
              </a:solidFill>
              <a:effectLst/>
            </a:endParaRPr>
          </a:p>
        </p:txBody>
      </p:sp>
      <p:pic>
        <p:nvPicPr>
          <p:cNvPr id="1028" name="Picture 4" descr="C:\Users\lfoviedo\Desktop\CNMC\Logotipo en 3 lineas transparente.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1268760"/>
            <a:ext cx="5618038" cy="184161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02451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37785EE-1FA3-4A23-8BE2-399F4CFDB60D}" type="datetime1">
              <a:rPr lang="es-ES" smtClean="0"/>
              <a:pPr/>
              <a:t>09/12/2014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84D7AE8-3575-4007-AF72-807DFC2E94A8}" type="slidenum">
              <a:rPr lang="es-ES" smtClean="0"/>
              <a:pPr/>
              <a:t>‹#›</a:t>
            </a:fld>
            <a:endParaRPr lang="es-ES" dirty="0"/>
          </a:p>
        </p:txBody>
      </p:sp>
      <p:sp>
        <p:nvSpPr>
          <p:cNvPr id="9" name="1 Título"/>
          <p:cNvSpPr>
            <a:spLocks noGrp="1"/>
          </p:cNvSpPr>
          <p:nvPr>
            <p:ph type="title"/>
          </p:nvPr>
        </p:nvSpPr>
        <p:spPr>
          <a:xfrm>
            <a:off x="2483768" y="332656"/>
            <a:ext cx="6408712" cy="720080"/>
          </a:xfrm>
          <a:prstGeom prst="rect">
            <a:avLst/>
          </a:prstGeom>
        </p:spPr>
        <p:txBody>
          <a:bodyPr>
            <a:noAutofit/>
          </a:bodyPr>
          <a:lstStyle>
            <a:lvl1pPr algn="r">
              <a:lnSpc>
                <a:spcPct val="100000"/>
              </a:lnSpc>
              <a:defRPr sz="2800" b="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s-ES" dirty="0"/>
          </a:p>
        </p:txBody>
      </p:sp>
      <p:pic>
        <p:nvPicPr>
          <p:cNvPr id="8" name="Picture 2" descr="C:\Users\lfoviedo\Desktop\CNMC\Pruebas iniciales\Logotipo CNMC COLOR.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33350" y="479425"/>
            <a:ext cx="2705100" cy="3286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085266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8F043A6-3C2B-4B6A-920F-22BABEA8721B}" type="datetime1">
              <a:rPr lang="es-ES" smtClean="0"/>
              <a:pPr/>
              <a:t>09/12/2014</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B84D7AE8-3575-4007-AF72-807DFC2E94A8}" type="slidenum">
              <a:rPr lang="es-ES" smtClean="0"/>
              <a:pPr/>
              <a:t>‹#›</a:t>
            </a:fld>
            <a:endParaRPr lang="es-ES" dirty="0"/>
          </a:p>
        </p:txBody>
      </p:sp>
      <p:pic>
        <p:nvPicPr>
          <p:cNvPr id="5" name="Picture 2" descr="C:\Users\lfoviedo\Desktop\CNMC\Pruebas iniciales\Logotipo CNMC COLOR.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33350" y="479425"/>
            <a:ext cx="2705100" cy="3286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919821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96752"/>
            <a:ext cx="3008313" cy="576064"/>
          </a:xfrm>
          <a:prstGeom prst="rect">
            <a:avLst/>
          </a:prstGeom>
        </p:spPr>
        <p:txBody>
          <a:bodyPr anchor="b"/>
          <a:lstStyle>
            <a:lvl1pPr algn="l">
              <a:defRPr sz="2000" b="0">
                <a:solidFill>
                  <a:schemeClr val="tx1">
                    <a:lumMod val="85000"/>
                    <a:lumOff val="15000"/>
                  </a:schemeClr>
                </a:solidFill>
                <a:effectLst>
                  <a:outerShdw blurRad="38100" dist="38100" dir="2700000" algn="tl">
                    <a:srgbClr val="000000">
                      <a:alpha val="43137"/>
                    </a:srgbClr>
                  </a:outerShdw>
                </a:effectLst>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a:xfrm>
            <a:off x="3575050" y="1196752"/>
            <a:ext cx="5111750" cy="4929411"/>
          </a:xfrm>
        </p:spPr>
        <p:txBody>
          <a:bodyPr/>
          <a:lstStyle>
            <a:lvl1pPr>
              <a:defRPr sz="30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texto"/>
          <p:cNvSpPr>
            <a:spLocks noGrp="1"/>
          </p:cNvSpPr>
          <p:nvPr>
            <p:ph type="body" sz="half" idx="2"/>
          </p:nvPr>
        </p:nvSpPr>
        <p:spPr>
          <a:xfrm>
            <a:off x="457200" y="1844824"/>
            <a:ext cx="3008313" cy="428133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dirty="0" smtClean="0"/>
              <a:t>Haga clic para modificar el estilo de texto del patrón</a:t>
            </a:r>
          </a:p>
        </p:txBody>
      </p:sp>
      <p:sp>
        <p:nvSpPr>
          <p:cNvPr id="5" name="4 Marcador de fecha"/>
          <p:cNvSpPr>
            <a:spLocks noGrp="1"/>
          </p:cNvSpPr>
          <p:nvPr>
            <p:ph type="dt" sz="half" idx="10"/>
          </p:nvPr>
        </p:nvSpPr>
        <p:spPr/>
        <p:txBody>
          <a:bodyPr/>
          <a:lstStyle/>
          <a:p>
            <a:fld id="{9602E948-8096-4FB2-95FA-37B96A6DB963}" type="datetime1">
              <a:rPr lang="es-ES" smtClean="0"/>
              <a:pPr/>
              <a:t>09/12/2014</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B84D7AE8-3575-4007-AF72-807DFC2E94A8}" type="slidenum">
              <a:rPr lang="es-ES" smtClean="0"/>
              <a:pPr/>
              <a:t>‹#›</a:t>
            </a:fld>
            <a:endParaRPr lang="es-ES" dirty="0"/>
          </a:p>
        </p:txBody>
      </p:sp>
      <p:pic>
        <p:nvPicPr>
          <p:cNvPr id="8" name="Picture 2" descr="C:\Users\lfoviedo\Desktop\CNMC\Pruebas iniciales\Logotipo CNMC COLOR.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33350" y="479425"/>
            <a:ext cx="2705100" cy="3286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5938503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ULAR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483768" y="332656"/>
            <a:ext cx="6408712" cy="720080"/>
          </a:xfrm>
          <a:prstGeom prst="rect">
            <a:avLst/>
          </a:prstGeom>
        </p:spPr>
        <p:txBody>
          <a:bodyPr>
            <a:noAutofit/>
          </a:bodyPr>
          <a:lstStyle>
            <a:lvl1pPr algn="r">
              <a:lnSpc>
                <a:spcPct val="100000"/>
              </a:lnSpc>
              <a:defRPr sz="2800" b="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lvl1pPr>
              <a:spcAft>
                <a:spcPts val="600"/>
              </a:spcAft>
              <a:defRPr/>
            </a:lvl1pPr>
            <a:lvl2pPr>
              <a:spcAft>
                <a:spcPts val="300"/>
              </a:spcAft>
              <a:defRPr/>
            </a:lvl2pPr>
            <a:lvl3pPr>
              <a:spcAft>
                <a:spcPts val="200"/>
              </a:spcAft>
              <a:defRPr/>
            </a:lvl3pPr>
            <a:lvl4pPr>
              <a:spcAft>
                <a:spcPts val="200"/>
              </a:spcAft>
              <a:defRPr/>
            </a:lvl4pPr>
            <a:lvl5pPr>
              <a:spcAft>
                <a:spcPts val="200"/>
              </a:spcAft>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a:xfrm>
            <a:off x="457200" y="6520259"/>
            <a:ext cx="2133600" cy="365125"/>
          </a:xfrm>
        </p:spPr>
        <p:txBody>
          <a:bodyPr/>
          <a:lstStyle>
            <a:lvl1pPr>
              <a:defRPr sz="1000">
                <a:solidFill>
                  <a:schemeClr val="tx1">
                    <a:lumMod val="85000"/>
                    <a:lumOff val="15000"/>
                  </a:schemeClr>
                </a:solidFill>
                <a:latin typeface="Arial" panose="020B0604020202020204" pitchFamily="34" charset="0"/>
                <a:cs typeface="Arial" panose="020B0604020202020204" pitchFamily="34" charset="0"/>
              </a:defRPr>
            </a:lvl1pPr>
          </a:lstStyle>
          <a:p>
            <a:fld id="{00AB0ECC-CFFC-4732-A6CB-36BC7E5EAC48}" type="datetime1">
              <a:rPr lang="es-ES" smtClean="0"/>
              <a:pPr/>
              <a:t>09/12/2014</a:t>
            </a:fld>
            <a:endParaRPr lang="es-ES" dirty="0"/>
          </a:p>
        </p:txBody>
      </p:sp>
      <p:sp>
        <p:nvSpPr>
          <p:cNvPr id="5" name="4 Marcador de pie de página"/>
          <p:cNvSpPr>
            <a:spLocks noGrp="1"/>
          </p:cNvSpPr>
          <p:nvPr>
            <p:ph type="ftr" sz="quarter" idx="11"/>
          </p:nvPr>
        </p:nvSpPr>
        <p:spPr>
          <a:xfrm>
            <a:off x="3124200" y="6520259"/>
            <a:ext cx="2895600" cy="365125"/>
          </a:xfrm>
        </p:spPr>
        <p:txBody>
          <a:bodyPr/>
          <a:lstStyle>
            <a:lvl1pPr>
              <a:defRPr sz="1000">
                <a:solidFill>
                  <a:schemeClr val="tx1">
                    <a:lumMod val="85000"/>
                    <a:lumOff val="15000"/>
                  </a:schemeClr>
                </a:solidFill>
                <a:latin typeface="Arial" panose="020B0604020202020204" pitchFamily="34" charset="0"/>
                <a:cs typeface="Arial" panose="020B0604020202020204" pitchFamily="34" charset="0"/>
              </a:defRPr>
            </a:lvl1pPr>
          </a:lstStyle>
          <a:p>
            <a:endParaRPr lang="es-ES" dirty="0"/>
          </a:p>
        </p:txBody>
      </p:sp>
      <p:sp>
        <p:nvSpPr>
          <p:cNvPr id="6" name="5 Marcador de número de diapositiva"/>
          <p:cNvSpPr>
            <a:spLocks noGrp="1"/>
          </p:cNvSpPr>
          <p:nvPr>
            <p:ph type="sldNum" sz="quarter" idx="12"/>
          </p:nvPr>
        </p:nvSpPr>
        <p:spPr>
          <a:xfrm>
            <a:off x="6553200" y="6520259"/>
            <a:ext cx="2133600" cy="365125"/>
          </a:xfrm>
        </p:spPr>
        <p:txBody>
          <a:bodyPr/>
          <a:lstStyle>
            <a:lvl1pPr>
              <a:defRPr sz="1000">
                <a:solidFill>
                  <a:schemeClr val="tx1">
                    <a:lumMod val="85000"/>
                    <a:lumOff val="15000"/>
                  </a:schemeClr>
                </a:solidFill>
                <a:latin typeface="Arial" panose="020B0604020202020204" pitchFamily="34" charset="0"/>
                <a:cs typeface="Arial" panose="020B0604020202020204" pitchFamily="34" charset="0"/>
              </a:defRPr>
            </a:lvl1pPr>
          </a:lstStyle>
          <a:p>
            <a:fld id="{B84D7AE8-3575-4007-AF72-807DFC2E94A8}" type="slidenum">
              <a:rPr lang="es-ES" smtClean="0"/>
              <a:pPr/>
              <a:t>‹#›</a:t>
            </a:fld>
            <a:endParaRPr lang="es-ES" dirty="0"/>
          </a:p>
        </p:txBody>
      </p:sp>
      <p:pic>
        <p:nvPicPr>
          <p:cNvPr id="8" name="Picture 2" descr="C:\Users\lfoviedo\Desktop\CNMC\Pruebas iniciales\Logotipo CNMC COLOR.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33350" y="479425"/>
            <a:ext cx="2705100" cy="3286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1223510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ULAR DOBLE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483768" y="116632"/>
            <a:ext cx="6408712" cy="720080"/>
          </a:xfrm>
          <a:prstGeom prst="rect">
            <a:avLst/>
          </a:prstGeom>
        </p:spPr>
        <p:txBody>
          <a:bodyPr>
            <a:noAutofit/>
          </a:bodyPr>
          <a:lstStyle>
            <a:lvl1pPr algn="r">
              <a:lnSpc>
                <a:spcPts val="2900"/>
              </a:lnSpc>
              <a:defRPr sz="2800" b="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B60CC25C-A5B3-4E0F-8C32-EA595583F692}" type="datetime1">
              <a:rPr lang="es-ES" smtClean="0"/>
              <a:pPr/>
              <a:t>09/12/2014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84D7AE8-3575-4007-AF72-807DFC2E94A8}" type="slidenum">
              <a:rPr lang="es-ES" smtClean="0"/>
              <a:pPr/>
              <a:t>‹#›</a:t>
            </a:fld>
            <a:endParaRPr lang="es-ES" dirty="0"/>
          </a:p>
        </p:txBody>
      </p:sp>
      <p:pic>
        <p:nvPicPr>
          <p:cNvPr id="7" name="Picture 2" descr="C:\Users\lfoviedo\Desktop\CNMC\Pruebas iniciales\Logotipo CNMC COLOR.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33350" y="479425"/>
            <a:ext cx="2705100" cy="3286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234346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ólo TÍTULAR">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C7390D51-EBDE-44B1-84C9-50E096C48849}" type="datetime1">
              <a:rPr lang="es-ES" smtClean="0"/>
              <a:pPr/>
              <a:t>09/12/2014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B84D7AE8-3575-4007-AF72-807DFC2E94A8}" type="slidenum">
              <a:rPr lang="es-ES" smtClean="0"/>
              <a:pPr/>
              <a:t>‹#›</a:t>
            </a:fld>
            <a:endParaRPr lang="es-ES" dirty="0"/>
          </a:p>
        </p:txBody>
      </p:sp>
      <p:sp>
        <p:nvSpPr>
          <p:cNvPr id="7" name="1 Título"/>
          <p:cNvSpPr>
            <a:spLocks noGrp="1"/>
          </p:cNvSpPr>
          <p:nvPr>
            <p:ph type="title"/>
          </p:nvPr>
        </p:nvSpPr>
        <p:spPr>
          <a:xfrm>
            <a:off x="2483768" y="332656"/>
            <a:ext cx="6408712" cy="720080"/>
          </a:xfrm>
          <a:prstGeom prst="rect">
            <a:avLst/>
          </a:prstGeom>
        </p:spPr>
        <p:txBody>
          <a:bodyPr>
            <a:noAutofit/>
          </a:bodyPr>
          <a:lstStyle>
            <a:lvl1pPr algn="r">
              <a:lnSpc>
                <a:spcPct val="100000"/>
              </a:lnSpc>
              <a:defRPr sz="2800" b="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s-ES" dirty="0"/>
          </a:p>
        </p:txBody>
      </p:sp>
      <p:pic>
        <p:nvPicPr>
          <p:cNvPr id="6" name="Picture 2" descr="C:\Users\lfoviedo\Desktop\CNMC\Pruebas iniciales\Logotipo CNMC COLOR.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33350" y="479425"/>
            <a:ext cx="2705100" cy="3286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757971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ólo TÍTULAR DOBLE">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1F6A3E0D-C1D8-45C7-ABBF-D23D2CE44E6D}" type="datetime1">
              <a:rPr lang="es-ES" smtClean="0"/>
              <a:pPr/>
              <a:t>09/12/2014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B84D7AE8-3575-4007-AF72-807DFC2E94A8}" type="slidenum">
              <a:rPr lang="es-ES" smtClean="0"/>
              <a:pPr/>
              <a:t>‹#›</a:t>
            </a:fld>
            <a:endParaRPr lang="es-ES" dirty="0"/>
          </a:p>
        </p:txBody>
      </p:sp>
      <p:sp>
        <p:nvSpPr>
          <p:cNvPr id="6" name="1 Título"/>
          <p:cNvSpPr>
            <a:spLocks noGrp="1"/>
          </p:cNvSpPr>
          <p:nvPr>
            <p:ph type="title"/>
          </p:nvPr>
        </p:nvSpPr>
        <p:spPr>
          <a:xfrm>
            <a:off x="2483768" y="116632"/>
            <a:ext cx="6408712" cy="720080"/>
          </a:xfrm>
          <a:prstGeom prst="rect">
            <a:avLst/>
          </a:prstGeom>
        </p:spPr>
        <p:txBody>
          <a:bodyPr>
            <a:noAutofit/>
          </a:bodyPr>
          <a:lstStyle>
            <a:lvl1pPr algn="r">
              <a:lnSpc>
                <a:spcPts val="2900"/>
              </a:lnSpc>
              <a:defRPr sz="2800" b="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s-ES" dirty="0"/>
          </a:p>
        </p:txBody>
      </p:sp>
      <p:pic>
        <p:nvPicPr>
          <p:cNvPr id="7" name="Picture 2" descr="C:\Users\lfoviedo\Desktop\CNMC\Pruebas iniciales\Logotipo CNMC COLOR.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33350" y="479425"/>
            <a:ext cx="2705100" cy="3286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718525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ULAR NEGRITA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483768" y="332656"/>
            <a:ext cx="6408712" cy="720080"/>
          </a:xfrm>
          <a:prstGeom prst="rect">
            <a:avLst/>
          </a:prstGeom>
        </p:spPr>
        <p:txBody>
          <a:bodyPr>
            <a:noAutofit/>
          </a:bodyPr>
          <a:lstStyle>
            <a:lvl1pPr algn="r">
              <a:lnSpc>
                <a:spcPct val="100000"/>
              </a:lnSpc>
              <a:defRPr sz="2800" b="1">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79BE8CF-37F9-4365-A014-08C8F5DC58C6}" type="datetime1">
              <a:rPr lang="es-ES" smtClean="0"/>
              <a:pPr/>
              <a:t>09/12/2014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84D7AE8-3575-4007-AF72-807DFC2E94A8}" type="slidenum">
              <a:rPr lang="es-ES" smtClean="0"/>
              <a:pPr/>
              <a:t>‹#›</a:t>
            </a:fld>
            <a:endParaRPr lang="es-ES" dirty="0"/>
          </a:p>
        </p:txBody>
      </p:sp>
      <p:pic>
        <p:nvPicPr>
          <p:cNvPr id="7" name="Picture 2" descr="C:\Users\lfoviedo\Desktop\CNMC\Pruebas iniciales\Logotipo CNMC COLOR.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33350" y="479425"/>
            <a:ext cx="2705100" cy="3286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232284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ular NEGRITA DOBLE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483768" y="116632"/>
            <a:ext cx="6408712" cy="720080"/>
          </a:xfrm>
          <a:prstGeom prst="rect">
            <a:avLst/>
          </a:prstGeom>
        </p:spPr>
        <p:txBody>
          <a:bodyPr>
            <a:noAutofit/>
          </a:bodyPr>
          <a:lstStyle>
            <a:lvl1pPr algn="r">
              <a:lnSpc>
                <a:spcPts val="2900"/>
              </a:lnSpc>
              <a:defRPr sz="2800" b="1">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s-ES" dirty="0"/>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E8C869A8-C8B8-45B8-9754-89EFD0A3CCF8}" type="datetime1">
              <a:rPr lang="es-ES" smtClean="0"/>
              <a:pPr/>
              <a:t>09/12/2014</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B84D7AE8-3575-4007-AF72-807DFC2E94A8}" type="slidenum">
              <a:rPr lang="es-ES" smtClean="0"/>
              <a:pPr/>
              <a:t>‹#›</a:t>
            </a:fld>
            <a:endParaRPr lang="es-ES" dirty="0"/>
          </a:p>
        </p:txBody>
      </p:sp>
      <p:pic>
        <p:nvPicPr>
          <p:cNvPr id="7" name="Picture 2" descr="C:\Users\lfoviedo\Desktop\CNMC\Pruebas iniciales\Logotipo CNMC COLOR.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33350" y="479425"/>
            <a:ext cx="2705100" cy="3286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00643357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ólo TITULAR NEGRITA">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A57C5D08-363C-4656-926E-15D5773EF192}" type="datetime1">
              <a:rPr lang="es-ES" smtClean="0"/>
              <a:pPr/>
              <a:t>09/12/2014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B84D7AE8-3575-4007-AF72-807DFC2E94A8}" type="slidenum">
              <a:rPr lang="es-ES" smtClean="0"/>
              <a:pPr/>
              <a:t>‹#›</a:t>
            </a:fld>
            <a:endParaRPr lang="es-ES" dirty="0"/>
          </a:p>
        </p:txBody>
      </p:sp>
      <p:sp>
        <p:nvSpPr>
          <p:cNvPr id="7" name="1 Título"/>
          <p:cNvSpPr>
            <a:spLocks noGrp="1"/>
          </p:cNvSpPr>
          <p:nvPr>
            <p:ph type="title"/>
          </p:nvPr>
        </p:nvSpPr>
        <p:spPr>
          <a:xfrm>
            <a:off x="2483768" y="332656"/>
            <a:ext cx="6408712" cy="720080"/>
          </a:xfrm>
          <a:prstGeom prst="rect">
            <a:avLst/>
          </a:prstGeom>
        </p:spPr>
        <p:txBody>
          <a:bodyPr>
            <a:noAutofit/>
          </a:bodyPr>
          <a:lstStyle>
            <a:lvl1pPr algn="r">
              <a:lnSpc>
                <a:spcPct val="100000"/>
              </a:lnSpc>
              <a:defRPr sz="2800" b="1">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s-ES" dirty="0"/>
          </a:p>
        </p:txBody>
      </p:sp>
      <p:pic>
        <p:nvPicPr>
          <p:cNvPr id="6" name="Picture 2" descr="C:\Users\lfoviedo\Desktop\CNMC\Pruebas iniciales\Logotipo CNMC COLOR.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33350" y="479425"/>
            <a:ext cx="2705100" cy="3286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3667323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ólo TITULAR DOBLE NEGRITA">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fld id="{476C7CC5-C199-410C-B654-0F7B4640F0E0}" type="datetime1">
              <a:rPr lang="es-ES" smtClean="0"/>
              <a:pPr/>
              <a:t>09/12/2014</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B84D7AE8-3575-4007-AF72-807DFC2E94A8}" type="slidenum">
              <a:rPr lang="es-ES" smtClean="0"/>
              <a:pPr/>
              <a:t>‹#›</a:t>
            </a:fld>
            <a:endParaRPr lang="es-ES" dirty="0"/>
          </a:p>
        </p:txBody>
      </p:sp>
      <p:sp>
        <p:nvSpPr>
          <p:cNvPr id="6" name="1 Título"/>
          <p:cNvSpPr>
            <a:spLocks noGrp="1"/>
          </p:cNvSpPr>
          <p:nvPr>
            <p:ph type="title"/>
          </p:nvPr>
        </p:nvSpPr>
        <p:spPr>
          <a:xfrm>
            <a:off x="2483768" y="116632"/>
            <a:ext cx="6408712" cy="720080"/>
          </a:xfrm>
          <a:prstGeom prst="rect">
            <a:avLst/>
          </a:prstGeom>
        </p:spPr>
        <p:txBody>
          <a:bodyPr>
            <a:noAutofit/>
          </a:bodyPr>
          <a:lstStyle>
            <a:lvl1pPr algn="r">
              <a:lnSpc>
                <a:spcPts val="2900"/>
              </a:lnSpc>
              <a:defRPr sz="2800" b="1">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r>
              <a:rPr lang="es-ES" dirty="0" smtClean="0"/>
              <a:t>Haga clic para modificar el estilo de título del patrón</a:t>
            </a:r>
            <a:endParaRPr lang="es-ES" dirty="0"/>
          </a:p>
        </p:txBody>
      </p:sp>
      <p:pic>
        <p:nvPicPr>
          <p:cNvPr id="7" name="Picture 2" descr="C:\Users\lfoviedo\Desktop\CNMC\Pruebas iniciales\Logotipo CNMC COLOR.png"/>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133350" y="479425"/>
            <a:ext cx="2705100" cy="32861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311267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alphaModFix amt="22000"/>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000">
                <a:solidFill>
                  <a:schemeClr val="tx1">
                    <a:lumMod val="85000"/>
                    <a:lumOff val="15000"/>
                  </a:schemeClr>
                </a:solidFill>
                <a:latin typeface="Arial" panose="020B0604020202020204" pitchFamily="34" charset="0"/>
                <a:cs typeface="Arial" panose="020B0604020202020204" pitchFamily="34" charset="0"/>
              </a:defRPr>
            </a:lvl1pPr>
          </a:lstStyle>
          <a:p>
            <a:fld id="{52E93D43-EF43-4156-9B09-DE5DE76A8AFD}" type="datetime1">
              <a:rPr lang="es-ES" smtClean="0"/>
              <a:pPr/>
              <a:t>09/12/2014</a:t>
            </a:fld>
            <a:endParaRPr lang="es-ES" dirty="0"/>
          </a:p>
        </p:txBody>
      </p:sp>
      <p:sp>
        <p:nvSpPr>
          <p:cNvPr id="5" name="4 Marcador de pie de página"/>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000">
                <a:solidFill>
                  <a:schemeClr val="tx1">
                    <a:lumMod val="85000"/>
                    <a:lumOff val="15000"/>
                  </a:schemeClr>
                </a:solidFill>
                <a:latin typeface="Arial" panose="020B0604020202020204" pitchFamily="34" charset="0"/>
                <a:cs typeface="Arial" panose="020B0604020202020204" pitchFamily="34" charset="0"/>
              </a:defRPr>
            </a:lvl1pPr>
          </a:lstStyle>
          <a:p>
            <a:endParaRPr lang="es-ES" dirty="0"/>
          </a:p>
        </p:txBody>
      </p:sp>
      <p:sp>
        <p:nvSpPr>
          <p:cNvPr id="6" name="5 Marcador de número de diapositiva"/>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000">
                <a:solidFill>
                  <a:schemeClr val="tx1">
                    <a:lumMod val="85000"/>
                    <a:lumOff val="15000"/>
                  </a:schemeClr>
                </a:solidFill>
                <a:latin typeface="Arial" panose="020B0604020202020204" pitchFamily="34" charset="0"/>
                <a:cs typeface="Arial" panose="020B0604020202020204" pitchFamily="34" charset="0"/>
              </a:defRPr>
            </a:lvl1pPr>
          </a:lstStyle>
          <a:p>
            <a:r>
              <a:rPr lang="es-ES" dirty="0" smtClean="0"/>
              <a:t>&lt;Nº&gt;</a:t>
            </a:r>
            <a:endParaRPr lang="es-ES" dirty="0"/>
          </a:p>
        </p:txBody>
      </p:sp>
    </p:spTree>
    <p:extLst>
      <p:ext uri="{BB962C8B-B14F-4D97-AF65-F5344CB8AC3E}">
        <p14:creationId xmlns="" xmlns:p14="http://schemas.microsoft.com/office/powerpoint/2010/main" val="2495881576"/>
      </p:ext>
    </p:extLst>
  </p:cSld>
  <p:clrMap bg1="lt1" tx1="dk1" bg2="lt2" tx2="dk2" accent1="accent1" accent2="accent2" accent3="accent3" accent4="accent4" accent5="accent5" accent6="accent6" hlink="hlink" folHlink="folHlink"/>
  <p:sldLayoutIdLst>
    <p:sldLayoutId id="2147483667" r:id="rId1"/>
    <p:sldLayoutId id="2147483660" r:id="rId2"/>
    <p:sldLayoutId id="2147483661" r:id="rId3"/>
    <p:sldLayoutId id="2147483654" r:id="rId4"/>
    <p:sldLayoutId id="2147483664" r:id="rId5"/>
    <p:sldLayoutId id="2147483650" r:id="rId6"/>
    <p:sldLayoutId id="2147483662" r:id="rId7"/>
    <p:sldLayoutId id="2147483665" r:id="rId8"/>
    <p:sldLayoutId id="2147483666" r:id="rId9"/>
    <p:sldLayoutId id="2147483663" r:id="rId10"/>
    <p:sldLayoutId id="2147483652" r:id="rId11"/>
    <p:sldLayoutId id="2147483655" r:id="rId12"/>
    <p:sldLayoutId id="2147483656" r:id="rId13"/>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Ø"/>
        <a:defRPr sz="2800" kern="1200">
          <a:solidFill>
            <a:schemeClr val="tx1">
              <a:lumMod val="85000"/>
              <a:lumOff val="15000"/>
            </a:schemeClr>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effectLst/>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Calibri" panose="020F050202020403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50000"/>
              <a:lumOff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hyperlink" Target="Documento%20presentacion.docx" TargetMode="External"/><Relationship Id="rId7" Type="http://schemas.openxmlformats.org/officeDocument/2006/relationships/diagramColors" Target="../diagrams/colors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Documento%20presentacion.docx" TargetMode="External"/><Relationship Id="rId7" Type="http://schemas.openxmlformats.org/officeDocument/2006/relationships/diagramColors" Target="../diagrams/colors7.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Documento%20presentacion.docx"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Documento%20presentacion.docx" TargetMode="External"/><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ctrTitle"/>
          </p:nvPr>
        </p:nvSpPr>
        <p:spPr>
          <a:xfrm>
            <a:off x="935596" y="2348880"/>
            <a:ext cx="7272808" cy="1296144"/>
          </a:xfrm>
        </p:spPr>
        <p:txBody>
          <a:bodyPr/>
          <a:lstStyle/>
          <a:p>
            <a:r>
              <a:rPr lang="es-ES" sz="3200" dirty="0" smtClean="0"/>
              <a:t>Medidas contra la pobreza energética a nivel UE</a:t>
            </a:r>
            <a:br>
              <a:rPr lang="es-ES" sz="3200" dirty="0" smtClean="0"/>
            </a:br>
            <a:r>
              <a:rPr lang="es-ES" sz="3200" dirty="0" smtClean="0"/>
              <a:t/>
            </a:r>
            <a:br>
              <a:rPr lang="es-ES" sz="3200" dirty="0" smtClean="0"/>
            </a:br>
            <a:r>
              <a:rPr lang="es-ES" sz="3200" dirty="0" smtClean="0"/>
              <a:t/>
            </a:r>
            <a:br>
              <a:rPr lang="es-ES" sz="3200" dirty="0" smtClean="0"/>
            </a:br>
            <a:endParaRPr lang="es-ES" dirty="0"/>
          </a:p>
        </p:txBody>
      </p:sp>
      <p:sp>
        <p:nvSpPr>
          <p:cNvPr id="6" name="5 Subtítulo"/>
          <p:cNvSpPr>
            <a:spLocks noGrp="1"/>
          </p:cNvSpPr>
          <p:nvPr>
            <p:ph type="subTitle" idx="1"/>
          </p:nvPr>
        </p:nvSpPr>
        <p:spPr>
          <a:xfrm>
            <a:off x="4615916" y="4725144"/>
            <a:ext cx="3592488" cy="432048"/>
          </a:xfrm>
        </p:spPr>
        <p:txBody>
          <a:bodyPr>
            <a:normAutofit/>
          </a:bodyPr>
          <a:lstStyle/>
          <a:p>
            <a:pPr defTabSz="762000">
              <a:lnSpc>
                <a:spcPct val="90000"/>
              </a:lnSpc>
            </a:pPr>
            <a:r>
              <a:rPr lang="es-ES" b="1" dirty="0" smtClean="0">
                <a:solidFill>
                  <a:schemeClr val="bg1">
                    <a:lumMod val="50000"/>
                  </a:schemeClr>
                </a:solidFill>
              </a:rPr>
              <a:t>Dirección de Energía</a:t>
            </a:r>
            <a:endParaRPr lang="es-ES" dirty="0">
              <a:solidFill>
                <a:schemeClr val="bg1">
                  <a:lumMod val="50000"/>
                </a:schemeClr>
              </a:solidFill>
            </a:endParaRPr>
          </a:p>
        </p:txBody>
      </p:sp>
      <p:sp>
        <p:nvSpPr>
          <p:cNvPr id="7" name="6 Marcador de texto"/>
          <p:cNvSpPr>
            <a:spLocks noGrp="1"/>
          </p:cNvSpPr>
          <p:nvPr>
            <p:ph type="body" sz="half" idx="2"/>
          </p:nvPr>
        </p:nvSpPr>
        <p:spPr>
          <a:xfrm>
            <a:off x="2722004" y="6093296"/>
            <a:ext cx="5486400" cy="360040"/>
          </a:xfrm>
        </p:spPr>
        <p:txBody>
          <a:bodyPr/>
          <a:lstStyle/>
          <a:p>
            <a:r>
              <a:rPr lang="es-ES" b="1" dirty="0" smtClean="0">
                <a:solidFill>
                  <a:schemeClr val="bg1">
                    <a:lumMod val="50000"/>
                  </a:schemeClr>
                </a:solidFill>
              </a:rPr>
              <a:t>10 de Diciembre de 2014</a:t>
            </a:r>
          </a:p>
          <a:p>
            <a:endParaRPr lang="es-ES" dirty="0">
              <a:solidFill>
                <a:schemeClr val="bg1">
                  <a:lumMod val="50000"/>
                </a:schemeClr>
              </a:solidFill>
            </a:endParaRPr>
          </a:p>
        </p:txBody>
      </p:sp>
      <p:sp>
        <p:nvSpPr>
          <p:cNvPr id="8" name="5 Subtítulo"/>
          <p:cNvSpPr txBox="1">
            <a:spLocks/>
          </p:cNvSpPr>
          <p:nvPr/>
        </p:nvSpPr>
        <p:spPr>
          <a:xfrm>
            <a:off x="4615916" y="5229200"/>
            <a:ext cx="3592488" cy="432048"/>
          </a:xfrm>
          <a:prstGeom prst="rect">
            <a:avLst/>
          </a:prstGeom>
        </p:spPr>
        <p:txBody>
          <a:bodyPr vert="horz" lIns="91440" tIns="45720" rIns="91440" bIns="45720" rtlCol="0">
            <a:normAutofit/>
          </a:bodyPr>
          <a:lstStyle>
            <a:lvl1pPr marL="0" indent="0" algn="r" defTabSz="914400" rtl="0" eaLnBrk="1" latinLnBrk="0" hangingPunct="1">
              <a:lnSpc>
                <a:spcPts val="2000"/>
              </a:lnSpc>
              <a:spcBef>
                <a:spcPts val="0"/>
              </a:spcBef>
              <a:buFont typeface="Wingdings" panose="05000000000000000000" pitchFamily="2" charset="2"/>
              <a:buNone/>
              <a:defRPr sz="2000" i="1" kern="1200">
                <a:solidFill>
                  <a:schemeClr val="tx1">
                    <a:lumMod val="50000"/>
                    <a:lumOff val="50000"/>
                  </a:schemeClr>
                </a:solidFill>
                <a:effectLst/>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effectLst/>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Calibri" panose="020F050202020403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762000">
              <a:lnSpc>
                <a:spcPct val="90000"/>
              </a:lnSpc>
            </a:pPr>
            <a:r>
              <a:rPr lang="es-ES" sz="1800" dirty="0" smtClean="0">
                <a:solidFill>
                  <a:schemeClr val="bg1">
                    <a:lumMod val="50000"/>
                  </a:schemeClr>
                </a:solidFill>
              </a:rPr>
              <a:t>Javier Rincón García</a:t>
            </a:r>
          </a:p>
          <a:p>
            <a:pPr defTabSz="762000">
              <a:lnSpc>
                <a:spcPct val="90000"/>
              </a:lnSpc>
            </a:pPr>
            <a:endParaRPr lang="es-ES" dirty="0">
              <a:solidFill>
                <a:schemeClr val="bg1">
                  <a:lumMod val="50000"/>
                </a:schemeClr>
              </a:solidFill>
            </a:endParaRPr>
          </a:p>
        </p:txBody>
      </p:sp>
      <p:sp>
        <p:nvSpPr>
          <p:cNvPr id="9" name="5 Subtítulo"/>
          <p:cNvSpPr txBox="1">
            <a:spLocks/>
          </p:cNvSpPr>
          <p:nvPr/>
        </p:nvSpPr>
        <p:spPr>
          <a:xfrm>
            <a:off x="1591580" y="5589240"/>
            <a:ext cx="6616824" cy="432048"/>
          </a:xfrm>
          <a:prstGeom prst="rect">
            <a:avLst/>
          </a:prstGeom>
        </p:spPr>
        <p:txBody>
          <a:bodyPr vert="horz" lIns="91440" tIns="45720" rIns="91440" bIns="45720" rtlCol="0">
            <a:normAutofit fontScale="70000" lnSpcReduction="20000"/>
          </a:bodyPr>
          <a:lstStyle>
            <a:lvl1pPr marL="0" indent="0" algn="r" defTabSz="914400" rtl="0" eaLnBrk="1" latinLnBrk="0" hangingPunct="1">
              <a:lnSpc>
                <a:spcPts val="2000"/>
              </a:lnSpc>
              <a:spcBef>
                <a:spcPts val="0"/>
              </a:spcBef>
              <a:buFont typeface="Wingdings" panose="05000000000000000000" pitchFamily="2" charset="2"/>
              <a:buNone/>
              <a:defRPr sz="2000" i="1" kern="1200">
                <a:solidFill>
                  <a:schemeClr val="tx1">
                    <a:lumMod val="50000"/>
                    <a:lumOff val="50000"/>
                  </a:schemeClr>
                </a:solidFill>
                <a:effectLst/>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effectLst/>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Calibri" panose="020F050202020403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defTabSz="762000">
              <a:lnSpc>
                <a:spcPct val="90000"/>
              </a:lnSpc>
            </a:pPr>
            <a:r>
              <a:rPr lang="es-ES" dirty="0" smtClean="0">
                <a:solidFill>
                  <a:schemeClr val="bg1">
                    <a:lumMod val="50000"/>
                  </a:schemeClr>
                </a:solidFill>
              </a:rPr>
              <a:t>Subdirección de Regulación Económico - Financiera y Precios Regulados</a:t>
            </a:r>
          </a:p>
          <a:p>
            <a:pPr defTabSz="762000">
              <a:lnSpc>
                <a:spcPct val="90000"/>
              </a:lnSpc>
            </a:pPr>
            <a:endParaRPr lang="es-ES" dirty="0">
              <a:solidFill>
                <a:schemeClr val="bg1">
                  <a:lumMod val="50000"/>
                </a:schemeClr>
              </a:solidFill>
            </a:endParaRPr>
          </a:p>
        </p:txBody>
      </p:sp>
      <p:sp>
        <p:nvSpPr>
          <p:cNvPr id="10" name="9 Rectángulo redondeado"/>
          <p:cNvSpPr/>
          <p:nvPr/>
        </p:nvSpPr>
        <p:spPr>
          <a:xfrm>
            <a:off x="935596" y="2132856"/>
            <a:ext cx="7272808" cy="1656184"/>
          </a:xfrm>
          <a:prstGeom prst="roundRect">
            <a:avLst/>
          </a:prstGeom>
          <a:noFill/>
          <a:ln w="254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 xmlns:p14="http://schemas.microsoft.com/office/powerpoint/2010/main" val="14257233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10</a:t>
            </a:fld>
            <a:endParaRPr lang="es-ES" dirty="0"/>
          </a:p>
        </p:txBody>
      </p:sp>
      <p:sp>
        <p:nvSpPr>
          <p:cNvPr id="7" name="6 Título"/>
          <p:cNvSpPr>
            <a:spLocks noGrp="1"/>
          </p:cNvSpPr>
          <p:nvPr>
            <p:ph type="title"/>
          </p:nvPr>
        </p:nvSpPr>
        <p:spPr>
          <a:xfrm>
            <a:off x="2915816" y="188640"/>
            <a:ext cx="5976664" cy="720080"/>
          </a:xfrm>
        </p:spPr>
        <p:txBody>
          <a:bodyPr/>
          <a:lstStyle/>
          <a:p>
            <a:r>
              <a:rPr lang="es-ES" sz="2400" dirty="0" smtClean="0"/>
              <a:t>Medidas de Protección Específicas: Servicios de Protección e Información</a:t>
            </a:r>
            <a:endParaRPr lang="es-ES" sz="2400" dirty="0"/>
          </a:p>
        </p:txBody>
      </p:sp>
      <p:pic>
        <p:nvPicPr>
          <p:cNvPr id="1027" name="Picture 3"/>
          <p:cNvPicPr>
            <a:picLocks noChangeAspect="1" noChangeArrowheads="1"/>
          </p:cNvPicPr>
          <p:nvPr/>
        </p:nvPicPr>
        <p:blipFill>
          <a:blip r:embed="rId3" cstate="print"/>
          <a:srcRect l="5907" t="65218" r="32806" b="10778"/>
          <a:stretch>
            <a:fillRect/>
          </a:stretch>
        </p:blipFill>
        <p:spPr bwMode="auto">
          <a:xfrm>
            <a:off x="323528" y="2276872"/>
            <a:ext cx="5976664" cy="1755576"/>
          </a:xfrm>
          <a:prstGeom prst="rect">
            <a:avLst/>
          </a:prstGeom>
          <a:noFill/>
          <a:ln w="9525">
            <a:noFill/>
            <a:miter lim="800000"/>
            <a:headEnd/>
            <a:tailEnd/>
          </a:ln>
        </p:spPr>
      </p:pic>
      <p:pic>
        <p:nvPicPr>
          <p:cNvPr id="13" name="Picture 3"/>
          <p:cNvPicPr>
            <a:picLocks noChangeAspect="1" noChangeArrowheads="1"/>
          </p:cNvPicPr>
          <p:nvPr/>
        </p:nvPicPr>
        <p:blipFill>
          <a:blip r:embed="rId3" cstate="print"/>
          <a:srcRect l="6645" t="11440" r="52743" b="75760"/>
          <a:stretch>
            <a:fillRect/>
          </a:stretch>
        </p:blipFill>
        <p:spPr bwMode="auto">
          <a:xfrm>
            <a:off x="323528" y="1196752"/>
            <a:ext cx="3960440" cy="936104"/>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t="29156" r="38131" b="38360"/>
          <a:stretch>
            <a:fillRect/>
          </a:stretch>
        </p:blipFill>
        <p:spPr bwMode="auto">
          <a:xfrm>
            <a:off x="323528" y="4221088"/>
            <a:ext cx="6034422" cy="2376264"/>
          </a:xfrm>
          <a:prstGeom prst="rect">
            <a:avLst/>
          </a:prstGeom>
          <a:noFill/>
          <a:ln w="9525">
            <a:noFill/>
            <a:miter lim="800000"/>
            <a:headEnd/>
            <a:tailEnd/>
          </a:ln>
        </p:spPr>
      </p:pic>
      <p:sp>
        <p:nvSpPr>
          <p:cNvPr id="14" name="13 Flecha doblada hacia arriba"/>
          <p:cNvSpPr/>
          <p:nvPr/>
        </p:nvSpPr>
        <p:spPr>
          <a:xfrm rot="10800000" flipH="1">
            <a:off x="6372200" y="2780928"/>
            <a:ext cx="936104" cy="1728192"/>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5" name="14 CuadroTexto"/>
          <p:cNvSpPr txBox="1"/>
          <p:nvPr/>
        </p:nvSpPr>
        <p:spPr>
          <a:xfrm>
            <a:off x="5500694" y="1214422"/>
            <a:ext cx="2857520" cy="923330"/>
          </a:xfrm>
          <a:prstGeom prst="rect">
            <a:avLst/>
          </a:prstGeom>
          <a:noFill/>
        </p:spPr>
        <p:txBody>
          <a:bodyPr wrap="square" rtlCol="0">
            <a:spAutoFit/>
          </a:bodyPr>
          <a:lstStyle/>
          <a:p>
            <a:r>
              <a:rPr lang="es-ES_tradnl" b="1" dirty="0" smtClean="0"/>
              <a:t>Asesoran diferentes servicios entres los que se encuentra la energía</a:t>
            </a:r>
            <a:endParaRPr lang="es-ES" b="1" dirty="0"/>
          </a:p>
        </p:txBody>
      </p:sp>
      <p:pic>
        <p:nvPicPr>
          <p:cNvPr id="9" name="Picture 4"/>
          <p:cNvPicPr>
            <a:picLocks noChangeAspect="1" noChangeArrowheads="1"/>
          </p:cNvPicPr>
          <p:nvPr/>
        </p:nvPicPr>
        <p:blipFill>
          <a:blip r:embed="rId4" cstate="print"/>
          <a:srcRect l="63132" t="38566" r="26405" b="46924"/>
          <a:stretch>
            <a:fillRect/>
          </a:stretch>
        </p:blipFill>
        <p:spPr bwMode="auto">
          <a:xfrm>
            <a:off x="6500826" y="4714884"/>
            <a:ext cx="1785950" cy="1857388"/>
          </a:xfrm>
          <a:prstGeom prst="rect">
            <a:avLst/>
          </a:prstGeom>
          <a:noFill/>
          <a:ln w="9525">
            <a:noFill/>
            <a:miter lim="800000"/>
            <a:headEnd/>
            <a:tailEnd/>
          </a:ln>
          <a:effectLst>
            <a:outerShdw blurRad="50800" dist="50800" dir="5400000" algn="ctr" rotWithShape="0">
              <a:srgbClr val="000000">
                <a:alpha val="49000"/>
              </a:srgbClr>
            </a:outerShdw>
          </a:effectLst>
        </p:spPr>
      </p:pic>
      <p:sp>
        <p:nvSpPr>
          <p:cNvPr id="10" name="14 CuadroTexto"/>
          <p:cNvSpPr txBox="1"/>
          <p:nvPr/>
        </p:nvSpPr>
        <p:spPr>
          <a:xfrm>
            <a:off x="3857620" y="4214818"/>
            <a:ext cx="2376264" cy="646331"/>
          </a:xfrm>
          <a:prstGeom prst="rect">
            <a:avLst/>
          </a:prstGeom>
          <a:noFill/>
        </p:spPr>
        <p:txBody>
          <a:bodyPr wrap="square" rtlCol="0">
            <a:spAutoFit/>
          </a:bodyPr>
          <a:lstStyle/>
          <a:p>
            <a:r>
              <a:rPr lang="es-ES_tradnl" b="1" dirty="0" smtClean="0"/>
              <a:t>Cooperación con </a:t>
            </a:r>
            <a:r>
              <a:rPr lang="es-ES_tradnl" b="1" dirty="0" smtClean="0"/>
              <a:t>O</a:t>
            </a:r>
            <a:r>
              <a:rPr lang="es-ES_tradnl" b="1" dirty="0" smtClean="0"/>
              <a:t>FGEM</a:t>
            </a:r>
            <a:endParaRPr lang="es-ES" b="1" dirty="0"/>
          </a:p>
        </p:txBody>
      </p:sp>
      <p:sp>
        <p:nvSpPr>
          <p:cNvPr id="11" name="Oval 10"/>
          <p:cNvSpPr/>
          <p:nvPr/>
        </p:nvSpPr>
        <p:spPr>
          <a:xfrm>
            <a:off x="1714480" y="5500702"/>
            <a:ext cx="714380" cy="285752"/>
          </a:xfrm>
          <a:prstGeom prst="ellipse">
            <a:avLst/>
          </a:prstGeom>
          <a:solidFill>
            <a:schemeClr val="accent1">
              <a:alpha val="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2" name="Oval 11"/>
          <p:cNvSpPr/>
          <p:nvPr/>
        </p:nvSpPr>
        <p:spPr>
          <a:xfrm>
            <a:off x="2643174" y="6000768"/>
            <a:ext cx="714380" cy="357190"/>
          </a:xfrm>
          <a:prstGeom prst="ellipse">
            <a:avLst/>
          </a:prstGeom>
          <a:solidFill>
            <a:schemeClr val="accent1">
              <a:alpha val="0"/>
            </a:schemeClr>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11</a:t>
            </a:fld>
            <a:endParaRPr lang="es-ES" dirty="0"/>
          </a:p>
        </p:txBody>
      </p:sp>
      <p:sp>
        <p:nvSpPr>
          <p:cNvPr id="7" name="6 Título"/>
          <p:cNvSpPr>
            <a:spLocks noGrp="1"/>
          </p:cNvSpPr>
          <p:nvPr>
            <p:ph type="title"/>
          </p:nvPr>
        </p:nvSpPr>
        <p:spPr>
          <a:xfrm>
            <a:off x="2643174" y="188640"/>
            <a:ext cx="6249306" cy="720080"/>
          </a:xfrm>
        </p:spPr>
        <p:txBody>
          <a:bodyPr/>
          <a:lstStyle/>
          <a:p>
            <a:r>
              <a:rPr lang="es-ES" sz="2400" dirty="0" smtClean="0"/>
              <a:t>Medidas de Protección Específicas: </a:t>
            </a:r>
            <a:r>
              <a:rPr lang="es-ES" sz="2000" dirty="0" smtClean="0"/>
              <a:t>Coordinación entre los diferentes actores del sector</a:t>
            </a:r>
            <a:endParaRPr lang="es-ES" sz="2000" dirty="0"/>
          </a:p>
        </p:txBody>
      </p:sp>
      <p:graphicFrame>
        <p:nvGraphicFramePr>
          <p:cNvPr id="13" name="Diagram 12"/>
          <p:cNvGraphicFramePr/>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12</a:t>
            </a:fld>
            <a:endParaRPr lang="es-ES" dirty="0"/>
          </a:p>
        </p:txBody>
      </p:sp>
      <p:sp>
        <p:nvSpPr>
          <p:cNvPr id="7" name="6 Título"/>
          <p:cNvSpPr>
            <a:spLocks noGrp="1"/>
          </p:cNvSpPr>
          <p:nvPr>
            <p:ph type="title"/>
          </p:nvPr>
        </p:nvSpPr>
        <p:spPr>
          <a:xfrm>
            <a:off x="2915816" y="188640"/>
            <a:ext cx="5976664" cy="720080"/>
          </a:xfrm>
        </p:spPr>
        <p:txBody>
          <a:bodyPr/>
          <a:lstStyle/>
          <a:p>
            <a:r>
              <a:rPr lang="es-ES" sz="2400" dirty="0" smtClean="0"/>
              <a:t>Medidas de Protección Generales</a:t>
            </a:r>
            <a:endParaRPr lang="es-ES" sz="2400" dirty="0"/>
          </a:p>
        </p:txBody>
      </p:sp>
      <p:sp>
        <p:nvSpPr>
          <p:cNvPr id="43" name="TextBox 42"/>
          <p:cNvSpPr txBox="1"/>
          <p:nvPr/>
        </p:nvSpPr>
        <p:spPr>
          <a:xfrm>
            <a:off x="5572132" y="1285860"/>
            <a:ext cx="3143272" cy="1200329"/>
          </a:xfrm>
          <a:prstGeom prst="rect">
            <a:avLst/>
          </a:prstGeom>
          <a:gradFill flip="none" rotWithShape="1">
            <a:gsLst>
              <a:gs pos="0">
                <a:srgbClr val="5E9EFF"/>
              </a:gs>
              <a:gs pos="39999">
                <a:srgbClr val="85C2FF"/>
              </a:gs>
              <a:gs pos="70000">
                <a:srgbClr val="C4D6EB"/>
              </a:gs>
              <a:gs pos="100000">
                <a:srgbClr val="FFEBFA"/>
              </a:gs>
            </a:gsLst>
            <a:lin ang="8100000" scaled="1"/>
            <a:tileRect/>
          </a:gradFill>
          <a:ln>
            <a:solidFill>
              <a:schemeClr val="accent1">
                <a:shade val="50000"/>
              </a:schemeClr>
            </a:solidFill>
          </a:ln>
        </p:spPr>
        <p:txBody>
          <a:bodyPr wrap="square" rtlCol="0">
            <a:spAutoFit/>
          </a:bodyPr>
          <a:lstStyle/>
          <a:p>
            <a:r>
              <a:rPr lang="es-ES" dirty="0" smtClean="0"/>
              <a:t>Objetivos 2025 de ACER / Visión del 2020 del CEER Y BEUC. </a:t>
            </a:r>
          </a:p>
          <a:p>
            <a:r>
              <a:rPr lang="es-ES" dirty="0" smtClean="0"/>
              <a:t>(Gestión de la demanda</a:t>
            </a:r>
            <a:r>
              <a:rPr lang="es-ES_tradnl" dirty="0" smtClean="0"/>
              <a:t>)</a:t>
            </a:r>
            <a:endParaRPr lang="es-ES" dirty="0"/>
          </a:p>
        </p:txBody>
      </p:sp>
      <p:sp>
        <p:nvSpPr>
          <p:cNvPr id="50" name="TextBox 49"/>
          <p:cNvSpPr txBox="1"/>
          <p:nvPr/>
        </p:nvSpPr>
        <p:spPr>
          <a:xfrm>
            <a:off x="5580112" y="2852936"/>
            <a:ext cx="3143272" cy="2431435"/>
          </a:xfrm>
          <a:prstGeom prst="rect">
            <a:avLst/>
          </a:prstGeom>
          <a:gradFill flip="none" rotWithShape="1">
            <a:gsLst>
              <a:gs pos="0">
                <a:srgbClr val="5E9EFF"/>
              </a:gs>
              <a:gs pos="39999">
                <a:srgbClr val="85C2FF"/>
              </a:gs>
              <a:gs pos="70000">
                <a:srgbClr val="C4D6EB"/>
              </a:gs>
              <a:gs pos="100000">
                <a:srgbClr val="FFEBFA"/>
              </a:gs>
            </a:gsLst>
            <a:lin ang="8100000" scaled="1"/>
            <a:tileRect/>
          </a:gradFill>
          <a:ln>
            <a:solidFill>
              <a:schemeClr val="accent1">
                <a:shade val="50000"/>
              </a:schemeClr>
            </a:solidFill>
          </a:ln>
        </p:spPr>
        <p:txBody>
          <a:bodyPr wrap="square" rtlCol="0">
            <a:spAutoFit/>
          </a:bodyPr>
          <a:lstStyle/>
          <a:p>
            <a:r>
              <a:rPr lang="es-ES" dirty="0" smtClean="0"/>
              <a:t>Protección y capacitación </a:t>
            </a:r>
            <a:r>
              <a:rPr lang="es-ES" dirty="0" smtClean="0"/>
              <a:t>del consumidor:</a:t>
            </a:r>
          </a:p>
          <a:p>
            <a:endParaRPr lang="es-ES" dirty="0" smtClean="0"/>
          </a:p>
          <a:p>
            <a:pPr>
              <a:buFont typeface="Wingdings" pitchFamily="2" charset="2"/>
              <a:buChar char="Ø"/>
            </a:pPr>
            <a:r>
              <a:rPr lang="es-ES" sz="1600" i="1" dirty="0" smtClean="0"/>
              <a:t> Mediadores/Ombudsman</a:t>
            </a:r>
          </a:p>
          <a:p>
            <a:pPr>
              <a:buFont typeface="Wingdings" pitchFamily="2" charset="2"/>
              <a:buChar char="Ø"/>
            </a:pPr>
            <a:r>
              <a:rPr lang="es-ES" sz="1600" i="1" dirty="0" smtClean="0"/>
              <a:t>Información facturas</a:t>
            </a:r>
          </a:p>
          <a:p>
            <a:pPr>
              <a:buFont typeface="Wingdings" pitchFamily="2" charset="2"/>
              <a:buChar char="Ø"/>
            </a:pPr>
            <a:r>
              <a:rPr lang="es-ES" sz="1600" i="1" dirty="0" smtClean="0"/>
              <a:t>Herramientas de comparación de precios</a:t>
            </a:r>
          </a:p>
          <a:p>
            <a:pPr>
              <a:buFont typeface="Wingdings" pitchFamily="2" charset="2"/>
              <a:buChar char="Ø"/>
            </a:pPr>
            <a:r>
              <a:rPr lang="es-ES" sz="1600" i="1" dirty="0" smtClean="0"/>
              <a:t>Switching colectivo</a:t>
            </a:r>
            <a:endParaRPr lang="es-ES" dirty="0" smtClean="0"/>
          </a:p>
          <a:p>
            <a:r>
              <a:rPr lang="es-ES" dirty="0" smtClean="0"/>
              <a:t>	</a:t>
            </a:r>
            <a:endParaRPr lang="es-ES" dirty="0"/>
          </a:p>
        </p:txBody>
      </p:sp>
      <p:sp>
        <p:nvSpPr>
          <p:cNvPr id="68" name="TextBox 67"/>
          <p:cNvSpPr txBox="1"/>
          <p:nvPr/>
        </p:nvSpPr>
        <p:spPr>
          <a:xfrm>
            <a:off x="5580112" y="5373216"/>
            <a:ext cx="3143272" cy="369332"/>
          </a:xfrm>
          <a:prstGeom prst="rect">
            <a:avLst/>
          </a:prstGeom>
          <a:gradFill flip="none" rotWithShape="1">
            <a:gsLst>
              <a:gs pos="0">
                <a:srgbClr val="5E9EFF"/>
              </a:gs>
              <a:gs pos="39999">
                <a:srgbClr val="85C2FF"/>
              </a:gs>
              <a:gs pos="70000">
                <a:srgbClr val="C4D6EB"/>
              </a:gs>
              <a:gs pos="100000">
                <a:srgbClr val="FFEBFA"/>
              </a:gs>
            </a:gsLst>
            <a:lin ang="8100000" scaled="1"/>
            <a:tileRect/>
          </a:gradFill>
          <a:ln>
            <a:solidFill>
              <a:schemeClr val="accent1">
                <a:shade val="50000"/>
              </a:schemeClr>
            </a:solidFill>
          </a:ln>
        </p:spPr>
        <p:txBody>
          <a:bodyPr wrap="square" rtlCol="0">
            <a:spAutoFit/>
          </a:bodyPr>
          <a:lstStyle/>
          <a:p>
            <a:r>
              <a:rPr lang="es-ES" dirty="0" smtClean="0"/>
              <a:t>Códigos de buenas prácticas</a:t>
            </a:r>
            <a:endParaRPr lang="es-ES" dirty="0"/>
          </a:p>
        </p:txBody>
      </p:sp>
      <p:pic>
        <p:nvPicPr>
          <p:cNvPr id="57346" name="Picture 2"/>
          <p:cNvPicPr>
            <a:picLocks noChangeAspect="1" noChangeArrowheads="1"/>
          </p:cNvPicPr>
          <p:nvPr/>
        </p:nvPicPr>
        <p:blipFill>
          <a:blip r:embed="rId3" cstate="print"/>
          <a:srcRect/>
          <a:stretch>
            <a:fillRect/>
          </a:stretch>
        </p:blipFill>
        <p:spPr bwMode="auto">
          <a:xfrm>
            <a:off x="346075" y="1285860"/>
            <a:ext cx="4225925" cy="5022865"/>
          </a:xfrm>
          <a:prstGeom prst="rect">
            <a:avLst/>
          </a:prstGeom>
          <a:noFill/>
          <a:ln w="9525">
            <a:noFill/>
            <a:miter lim="800000"/>
            <a:headEnd/>
            <a:tailEnd/>
          </a:ln>
          <a:effectLst/>
        </p:spPr>
      </p:pic>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13</a:t>
            </a:fld>
            <a:endParaRPr lang="es-ES" dirty="0"/>
          </a:p>
        </p:txBody>
      </p:sp>
      <p:sp>
        <p:nvSpPr>
          <p:cNvPr id="7" name="6 Título"/>
          <p:cNvSpPr>
            <a:spLocks noGrp="1"/>
          </p:cNvSpPr>
          <p:nvPr>
            <p:ph type="title"/>
          </p:nvPr>
        </p:nvSpPr>
        <p:spPr>
          <a:xfrm>
            <a:off x="3203848" y="188640"/>
            <a:ext cx="5688632" cy="720080"/>
          </a:xfrm>
        </p:spPr>
        <p:txBody>
          <a:bodyPr/>
          <a:lstStyle/>
          <a:p>
            <a:r>
              <a:rPr lang="es-ES" sz="2400" dirty="0" smtClean="0"/>
              <a:t>Medidas de Protección Generales: </a:t>
            </a:r>
            <a:r>
              <a:rPr lang="es-ES" sz="2000" dirty="0" smtClean="0"/>
              <a:t>Cambios regulatorios del sector energético</a:t>
            </a:r>
            <a:endParaRPr lang="es-ES" sz="2000" dirty="0"/>
          </a:p>
        </p:txBody>
      </p:sp>
      <p:sp>
        <p:nvSpPr>
          <p:cNvPr id="10" name="Rounded Rectangle 6"/>
          <p:cNvSpPr/>
          <p:nvPr/>
        </p:nvSpPr>
        <p:spPr>
          <a:xfrm>
            <a:off x="971600" y="1340768"/>
            <a:ext cx="6740525" cy="720080"/>
          </a:xfrm>
          <a:prstGeom prst="roundRect">
            <a:avLst/>
          </a:prstGeom>
          <a:solidFill>
            <a:schemeClr val="accent6"/>
          </a:solidFill>
          <a:ln>
            <a:solidFill>
              <a:schemeClr val="accent3"/>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dirty="0" smtClean="0">
                <a:solidFill>
                  <a:srgbClr val="FFFFFF"/>
                </a:solidFill>
              </a:rPr>
              <a:t>Energy </a:t>
            </a:r>
            <a:r>
              <a:rPr lang="en-US" dirty="0">
                <a:solidFill>
                  <a:srgbClr val="FFFFFF"/>
                </a:solidFill>
              </a:rPr>
              <a:t>Regulation: A bridge to </a:t>
            </a:r>
            <a:r>
              <a:rPr lang="en-US" dirty="0" smtClean="0">
                <a:solidFill>
                  <a:srgbClr val="FFFFFF"/>
                </a:solidFill>
              </a:rPr>
              <a:t>2025</a:t>
            </a:r>
            <a:endParaRPr lang="en-US" dirty="0">
              <a:solidFill>
                <a:srgbClr val="FFFFFF"/>
              </a:solidFill>
            </a:endParaRPr>
          </a:p>
        </p:txBody>
      </p:sp>
      <p:sp>
        <p:nvSpPr>
          <p:cNvPr id="11" name="Rounded Rectangle 7"/>
          <p:cNvSpPr/>
          <p:nvPr/>
        </p:nvSpPr>
        <p:spPr>
          <a:xfrm>
            <a:off x="2051720" y="4149080"/>
            <a:ext cx="1390923" cy="2217441"/>
          </a:xfrm>
          <a:prstGeom prst="roundRect">
            <a:avLst/>
          </a:prstGeom>
          <a:solidFill>
            <a:schemeClr val="accent6"/>
          </a:solidFill>
          <a:ln>
            <a:solidFill>
              <a:schemeClr val="accent3"/>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s-ES" sz="1600" dirty="0" smtClean="0">
                <a:solidFill>
                  <a:srgbClr val="FFFFFF"/>
                </a:solidFill>
              </a:rPr>
              <a:t>Mejorar la seguridad de suministro de Europa</a:t>
            </a:r>
            <a:endParaRPr lang="en-GB" sz="1600" dirty="0">
              <a:solidFill>
                <a:srgbClr val="FFFFFF"/>
              </a:solidFill>
            </a:endParaRPr>
          </a:p>
        </p:txBody>
      </p:sp>
      <p:sp>
        <p:nvSpPr>
          <p:cNvPr id="12" name="Rounded Rectangle 8"/>
          <p:cNvSpPr/>
          <p:nvPr/>
        </p:nvSpPr>
        <p:spPr>
          <a:xfrm>
            <a:off x="5508104" y="4149080"/>
            <a:ext cx="1728192" cy="2217440"/>
          </a:xfrm>
          <a:prstGeom prst="roundRect">
            <a:avLst/>
          </a:prstGeom>
          <a:solidFill>
            <a:schemeClr val="accent6"/>
          </a:solidFill>
          <a:ln>
            <a:solidFill>
              <a:schemeClr val="accent3"/>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s-ES" sz="1600" dirty="0" smtClean="0">
                <a:solidFill>
                  <a:srgbClr val="FFFFFF"/>
                </a:solidFill>
              </a:rPr>
              <a:t>Desarrollo de mercados minoristas que funcionen adecuadamente </a:t>
            </a:r>
            <a:endParaRPr lang="en-GB" sz="1600" dirty="0">
              <a:solidFill>
                <a:srgbClr val="FFFFFF"/>
              </a:solidFill>
            </a:endParaRPr>
          </a:p>
        </p:txBody>
      </p:sp>
      <p:sp>
        <p:nvSpPr>
          <p:cNvPr id="13" name="Rounded Rectangle 9"/>
          <p:cNvSpPr/>
          <p:nvPr/>
        </p:nvSpPr>
        <p:spPr>
          <a:xfrm>
            <a:off x="395536" y="4149080"/>
            <a:ext cx="1547812" cy="2206329"/>
          </a:xfrm>
          <a:prstGeom prst="roundRect">
            <a:avLst/>
          </a:prstGeom>
          <a:solidFill>
            <a:schemeClr val="accent6"/>
          </a:solidFill>
          <a:ln>
            <a:solidFill>
              <a:schemeClr val="accent3"/>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s-ES" sz="1600" dirty="0" smtClean="0">
                <a:solidFill>
                  <a:srgbClr val="FFFFFF"/>
                </a:solidFill>
              </a:rPr>
              <a:t>Establecer unos mercados mayoristas líquidos, integrados y competitivos </a:t>
            </a:r>
            <a:r>
              <a:rPr lang="en-GB" sz="1600" dirty="0">
                <a:solidFill>
                  <a:srgbClr val="FFFFFF"/>
                </a:solidFill>
              </a:rPr>
              <a:t>	</a:t>
            </a:r>
          </a:p>
        </p:txBody>
      </p:sp>
      <p:sp>
        <p:nvSpPr>
          <p:cNvPr id="14" name="Rounded Rectangle 10"/>
          <p:cNvSpPr/>
          <p:nvPr/>
        </p:nvSpPr>
        <p:spPr>
          <a:xfrm>
            <a:off x="7380312" y="4149080"/>
            <a:ext cx="1511300" cy="2226965"/>
          </a:xfrm>
          <a:prstGeom prst="roundRect">
            <a:avLst/>
          </a:prstGeom>
          <a:solidFill>
            <a:schemeClr val="accent6"/>
          </a:solidFill>
          <a:ln>
            <a:solidFill>
              <a:schemeClr val="accent3"/>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s-ES" sz="1600" dirty="0" smtClean="0">
                <a:solidFill>
                  <a:srgbClr val="FFFFFF"/>
                </a:solidFill>
              </a:rPr>
              <a:t>Cooperación y nuevos acuerdos de gobernanza</a:t>
            </a:r>
            <a:endParaRPr lang="en-GB" sz="1600" dirty="0">
              <a:solidFill>
                <a:srgbClr val="FFFFFF"/>
              </a:solidFill>
            </a:endParaRPr>
          </a:p>
        </p:txBody>
      </p:sp>
      <p:sp>
        <p:nvSpPr>
          <p:cNvPr id="16" name="Rounded Rectangle 13"/>
          <p:cNvSpPr/>
          <p:nvPr/>
        </p:nvSpPr>
        <p:spPr>
          <a:xfrm>
            <a:off x="3563888" y="4149080"/>
            <a:ext cx="1800200" cy="2188865"/>
          </a:xfrm>
          <a:prstGeom prst="roundRect">
            <a:avLst/>
          </a:prstGeom>
          <a:solidFill>
            <a:schemeClr val="accent6"/>
          </a:solidFill>
          <a:ln>
            <a:solidFill>
              <a:schemeClr val="accent3"/>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s-ES" sz="1600" dirty="0" smtClean="0">
                <a:solidFill>
                  <a:srgbClr val="FFFFFF"/>
                </a:solidFill>
              </a:rPr>
              <a:t>Bajas emisiones en CO2, mayor peso de las renovables y </a:t>
            </a:r>
            <a:r>
              <a:rPr lang="es-ES" sz="1600" b="1" dirty="0" smtClean="0">
                <a:solidFill>
                  <a:srgbClr val="FFFFFF"/>
                </a:solidFill>
              </a:rPr>
              <a:t>demanda flexible, inteligente y gestionable</a:t>
            </a:r>
            <a:endParaRPr lang="en-GB" sz="1600" b="1" dirty="0">
              <a:solidFill>
                <a:srgbClr val="FFFFFF"/>
              </a:solidFill>
            </a:endParaRPr>
          </a:p>
        </p:txBody>
      </p:sp>
      <p:sp>
        <p:nvSpPr>
          <p:cNvPr id="14337" name="Rectangle 1"/>
          <p:cNvSpPr>
            <a:spLocks noChangeArrowheads="1"/>
          </p:cNvSpPr>
          <p:nvPr/>
        </p:nvSpPr>
        <p:spPr bwMode="auto">
          <a:xfrm>
            <a:off x="1547664" y="2636912"/>
            <a:ext cx="5616624" cy="830997"/>
          </a:xfrm>
          <a:prstGeom prst="rect">
            <a:avLst/>
          </a:prstGeom>
          <a:solidFill>
            <a:schemeClr val="accent6">
              <a:alpha val="36000"/>
            </a:schemeClr>
          </a:solidFill>
          <a:ln>
            <a:headEnd/>
            <a:tailEnd/>
          </a:ln>
        </p:spPr>
        <p:style>
          <a:lnRef idx="3">
            <a:schemeClr val="lt1"/>
          </a:lnRef>
          <a:fillRef idx="1">
            <a:schemeClr val="accent6"/>
          </a:fillRef>
          <a:effectRef idx="1">
            <a:schemeClr val="accent6"/>
          </a:effectRef>
          <a:fontRef idx="minor">
            <a:schemeClr val="lt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 .¿Hemos identificado las cuestiones correctas en cada área del sector de la energía ?</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 .¿Hemos identificado las medidas regulatorias correctas ?</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3 .¿Qué medidas regulatorias son más importantes y se deben priorizar ?</a:t>
            </a:r>
            <a:endParaRPr kumimoji="0" lang="es-ES" sz="1200" b="0" i="0" u="none" strike="noStrike" cap="none" normalizeH="0" baseline="0" dirty="0" smtClean="0">
              <a:ln>
                <a:noFill/>
              </a:ln>
              <a:solidFill>
                <a:schemeClr val="tx1"/>
              </a:solidFill>
              <a:effectLst/>
              <a:latin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.¿Hay otras áreas en las que debemos centrarnos ?</a:t>
            </a:r>
            <a:endParaRPr kumimoji="0" lang="es-ES" sz="1200" b="0" i="0" u="none" strike="noStrike" cap="none" normalizeH="0" baseline="0" dirty="0" smtClean="0">
              <a:ln>
                <a:noFill/>
              </a:ln>
              <a:solidFill>
                <a:schemeClr val="tx1"/>
              </a:solidFill>
              <a:effectLst/>
              <a:latin typeface="Arial" pitchFamily="34" charset="0"/>
            </a:endParaRPr>
          </a:p>
        </p:txBody>
      </p:sp>
      <p:sp>
        <p:nvSpPr>
          <p:cNvPr id="20" name="19 Flecha abajo"/>
          <p:cNvSpPr/>
          <p:nvPr/>
        </p:nvSpPr>
        <p:spPr>
          <a:xfrm>
            <a:off x="3707904" y="2132856"/>
            <a:ext cx="1008112" cy="50405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21" name="20 Flecha abajo"/>
          <p:cNvSpPr/>
          <p:nvPr/>
        </p:nvSpPr>
        <p:spPr>
          <a:xfrm>
            <a:off x="3707904" y="3573016"/>
            <a:ext cx="1008112" cy="50405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14</a:t>
            </a:fld>
            <a:endParaRPr lang="es-ES" dirty="0"/>
          </a:p>
        </p:txBody>
      </p:sp>
      <p:sp>
        <p:nvSpPr>
          <p:cNvPr id="7" name="6 Título"/>
          <p:cNvSpPr>
            <a:spLocks noGrp="1"/>
          </p:cNvSpPr>
          <p:nvPr>
            <p:ph type="title"/>
          </p:nvPr>
        </p:nvSpPr>
        <p:spPr>
          <a:xfrm>
            <a:off x="2843808" y="188640"/>
            <a:ext cx="6048672" cy="720080"/>
          </a:xfrm>
        </p:spPr>
        <p:txBody>
          <a:bodyPr/>
          <a:lstStyle/>
          <a:p>
            <a:r>
              <a:rPr lang="es-ES" sz="2400" dirty="0" smtClean="0"/>
              <a:t>Medidas de Protección Generales: </a:t>
            </a:r>
            <a:br>
              <a:rPr lang="es-ES" sz="2400" dirty="0" smtClean="0"/>
            </a:br>
            <a:r>
              <a:rPr lang="es-ES" sz="2000" dirty="0" smtClean="0"/>
              <a:t>Cambios regulatorios en el sector energético</a:t>
            </a:r>
            <a:endParaRPr lang="es-ES" sz="2000" dirty="0"/>
          </a:p>
        </p:txBody>
      </p:sp>
      <p:sp>
        <p:nvSpPr>
          <p:cNvPr id="5" name="Espace réservé du contenu 2"/>
          <p:cNvSpPr>
            <a:spLocks noGrp="1"/>
          </p:cNvSpPr>
          <p:nvPr>
            <p:ph idx="1"/>
          </p:nvPr>
        </p:nvSpPr>
        <p:spPr>
          <a:xfrm>
            <a:off x="60325" y="1484313"/>
            <a:ext cx="5430838" cy="3848100"/>
          </a:xfrm>
        </p:spPr>
        <p:txBody>
          <a:bodyPr rtlCol="0">
            <a:normAutofit/>
          </a:bodyPr>
          <a:lstStyle/>
          <a:p>
            <a:pPr marL="50623" indent="0" algn="just" defTabSz="914353" eaLnBrk="1" fontAlgn="auto" hangingPunct="1">
              <a:spcBef>
                <a:spcPts val="0"/>
              </a:spcBef>
              <a:spcAft>
                <a:spcPts val="0"/>
              </a:spcAft>
              <a:buFont typeface="Arial" charset="0"/>
              <a:buNone/>
              <a:defRPr/>
            </a:pPr>
            <a:endParaRPr lang="en-GB" sz="1600" b="1" dirty="0" smtClean="0">
              <a:solidFill>
                <a:schemeClr val="tx1"/>
              </a:solidFill>
              <a:latin typeface="+mn-lt"/>
            </a:endParaRPr>
          </a:p>
          <a:p>
            <a:pPr marL="825323" lvl="1" indent="-285750" algn="just" defTabSz="914353" eaLnBrk="1" fontAlgn="auto" hangingPunct="1">
              <a:spcBef>
                <a:spcPts val="0"/>
              </a:spcBef>
              <a:spcAft>
                <a:spcPts val="0"/>
              </a:spcAft>
              <a:buFont typeface="Wingdings" pitchFamily="2" charset="2"/>
              <a:buChar char="Ø"/>
              <a:defRPr/>
            </a:pPr>
            <a:r>
              <a:rPr lang="en-GB" sz="1600" b="1" dirty="0" smtClean="0">
                <a:solidFill>
                  <a:schemeClr val="tx1"/>
                </a:solidFill>
                <a:latin typeface="+mn-lt"/>
              </a:rPr>
              <a:t>Tecnologías que habiliten las gestión de la demanda</a:t>
            </a:r>
            <a:r>
              <a:rPr lang="en-GB" sz="1600" dirty="0" smtClean="0">
                <a:solidFill>
                  <a:schemeClr val="tx1"/>
                </a:solidFill>
                <a:latin typeface="+mn-lt"/>
              </a:rPr>
              <a:t>, se incrementarán permitiendo a todo tipo de consumidores contribuir a la optimización del sistema (precios horarios, contratos para gestión de la demanda, limitadores de carga, etc</a:t>
            </a:r>
            <a:r>
              <a:rPr lang="en-GB" sz="1600" dirty="0" smtClean="0">
                <a:solidFill>
                  <a:schemeClr val="tx1"/>
                </a:solidFill>
                <a:latin typeface="+mn-lt"/>
              </a:rPr>
              <a:t>.)</a:t>
            </a:r>
          </a:p>
          <a:p>
            <a:pPr marL="825323" lvl="1" indent="-285750" algn="just" defTabSz="914353" eaLnBrk="1" fontAlgn="auto" hangingPunct="1">
              <a:spcBef>
                <a:spcPts val="0"/>
              </a:spcBef>
              <a:spcAft>
                <a:spcPts val="0"/>
              </a:spcAft>
              <a:buNone/>
              <a:defRPr/>
            </a:pPr>
            <a:endParaRPr lang="en-GB" sz="1600" dirty="0" smtClean="0">
              <a:solidFill>
                <a:schemeClr val="tx1"/>
              </a:solidFill>
              <a:latin typeface="+mn-lt"/>
            </a:endParaRPr>
          </a:p>
          <a:p>
            <a:pPr marL="825323" lvl="1" indent="-285750" algn="just" defTabSz="914353" eaLnBrk="1" fontAlgn="auto" hangingPunct="1">
              <a:spcBef>
                <a:spcPts val="0"/>
              </a:spcBef>
              <a:spcAft>
                <a:spcPts val="0"/>
              </a:spcAft>
              <a:buFont typeface="Wingdings" pitchFamily="2" charset="2"/>
              <a:buChar char="Ø"/>
              <a:defRPr/>
            </a:pPr>
            <a:r>
              <a:rPr lang="en-GB" altLang="en-US" sz="1600" b="1" dirty="0" smtClean="0">
                <a:solidFill>
                  <a:schemeClr val="tx1"/>
                </a:solidFill>
                <a:latin typeface="+mn-lt"/>
              </a:rPr>
              <a:t>La implicación del consumidor, </a:t>
            </a:r>
            <a:r>
              <a:rPr lang="en-GB" altLang="en-US" sz="1600" dirty="0" smtClean="0">
                <a:solidFill>
                  <a:schemeClr val="tx1"/>
                </a:solidFill>
                <a:latin typeface="+mn-lt"/>
              </a:rPr>
              <a:t>también irá ganando en importancia para asegurar que estas nuevas relaciones del consumidor con el mercado son comprendidas, y que la gestión de la demanda satisface las necesidades del consumidor (hábitos, carga flexible, etc.)</a:t>
            </a:r>
          </a:p>
          <a:p>
            <a:pPr marL="825323" lvl="1" indent="-285750" algn="just" defTabSz="914353" eaLnBrk="1" fontAlgn="auto" hangingPunct="1">
              <a:spcBef>
                <a:spcPts val="0"/>
              </a:spcBef>
              <a:spcAft>
                <a:spcPts val="0"/>
              </a:spcAft>
              <a:buFont typeface="Wingdings" pitchFamily="2" charset="2"/>
              <a:buChar char="Ø"/>
              <a:defRPr/>
            </a:pPr>
            <a:endParaRPr lang="en-GB" sz="1600" dirty="0">
              <a:solidFill>
                <a:schemeClr val="tx1"/>
              </a:solidFill>
              <a:latin typeface="+mn-lt"/>
            </a:endParaRPr>
          </a:p>
          <a:p>
            <a:pPr marL="1142942" lvl="2" indent="-151870" algn="just" defTabSz="914353" eaLnBrk="1" fontAlgn="auto" hangingPunct="1">
              <a:spcAft>
                <a:spcPts val="0"/>
              </a:spcAft>
              <a:buFont typeface="Arial" pitchFamily="34" charset="0"/>
              <a:buChar char="•"/>
              <a:defRPr/>
            </a:pPr>
            <a:endParaRPr lang="en-GB" dirty="0">
              <a:solidFill>
                <a:schemeClr val="tx1"/>
              </a:solidFill>
              <a:latin typeface="+mn-lt"/>
            </a:endParaRPr>
          </a:p>
          <a:p>
            <a:pPr marL="1142942" lvl="2" indent="-151870" algn="just" defTabSz="914353" eaLnBrk="1" fontAlgn="auto" hangingPunct="1">
              <a:spcAft>
                <a:spcPts val="0"/>
              </a:spcAft>
              <a:buFont typeface="Arial" pitchFamily="34" charset="0"/>
              <a:buChar char="•"/>
              <a:defRPr/>
            </a:pPr>
            <a:endParaRPr lang="en-GB" dirty="0" smtClean="0">
              <a:solidFill>
                <a:schemeClr val="tx1"/>
              </a:solidFill>
              <a:latin typeface="+mn-lt"/>
            </a:endParaRPr>
          </a:p>
          <a:p>
            <a:pPr marL="1142942" lvl="2" indent="-151870" algn="just" defTabSz="914353" eaLnBrk="1" fontAlgn="auto" hangingPunct="1">
              <a:spcAft>
                <a:spcPts val="0"/>
              </a:spcAft>
              <a:buFont typeface="Arial" pitchFamily="34" charset="0"/>
              <a:buChar char="•"/>
              <a:defRPr/>
            </a:pPr>
            <a:endParaRPr lang="en-GB" dirty="0">
              <a:solidFill>
                <a:schemeClr val="tx1"/>
              </a:solidFill>
              <a:latin typeface="+mn-lt"/>
            </a:endParaRPr>
          </a:p>
          <a:p>
            <a:pPr marL="1142942" lvl="2" indent="-151870" algn="just" defTabSz="914353" eaLnBrk="1" fontAlgn="auto" hangingPunct="1">
              <a:spcAft>
                <a:spcPts val="0"/>
              </a:spcAft>
              <a:buFont typeface="Arial" pitchFamily="34" charset="0"/>
              <a:buChar char="•"/>
              <a:defRPr/>
            </a:pPr>
            <a:endParaRPr lang="en-GB" dirty="0" smtClean="0">
              <a:solidFill>
                <a:schemeClr val="tx1"/>
              </a:solidFill>
              <a:latin typeface="+mn-lt"/>
            </a:endParaRPr>
          </a:p>
        </p:txBody>
      </p:sp>
      <p:grpSp>
        <p:nvGrpSpPr>
          <p:cNvPr id="6" name="Group 1"/>
          <p:cNvGrpSpPr>
            <a:grpSpLocks/>
          </p:cNvGrpSpPr>
          <p:nvPr/>
        </p:nvGrpSpPr>
        <p:grpSpPr bwMode="auto">
          <a:xfrm>
            <a:off x="683568" y="5085184"/>
            <a:ext cx="5838825" cy="1225550"/>
            <a:chOff x="251520" y="5053014"/>
            <a:chExt cx="3888680" cy="1039295"/>
          </a:xfrm>
        </p:grpSpPr>
        <p:sp>
          <p:nvSpPr>
            <p:cNvPr id="8" name="Rounded Rectangle 8"/>
            <p:cNvSpPr/>
            <p:nvPr/>
          </p:nvSpPr>
          <p:spPr>
            <a:xfrm>
              <a:off x="324472" y="5053014"/>
              <a:ext cx="3815728" cy="1039295"/>
            </a:xfrm>
            <a:prstGeom prst="roundRect">
              <a:avLst/>
            </a:prstGeom>
            <a:noFill/>
            <a:ln w="508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53" fontAlgn="auto">
                <a:spcBef>
                  <a:spcPts val="0"/>
                </a:spcBef>
                <a:spcAft>
                  <a:spcPts val="0"/>
                </a:spcAft>
                <a:defRPr/>
              </a:pPr>
              <a:endParaRPr lang="en-GB" dirty="0"/>
            </a:p>
          </p:txBody>
        </p:sp>
        <p:sp>
          <p:nvSpPr>
            <p:cNvPr id="9" name="Rectangle 1"/>
            <p:cNvSpPr>
              <a:spLocks noChangeArrowheads="1"/>
            </p:cNvSpPr>
            <p:nvPr/>
          </p:nvSpPr>
          <p:spPr bwMode="auto">
            <a:xfrm>
              <a:off x="251520" y="5087566"/>
              <a:ext cx="3888679" cy="313202"/>
            </a:xfrm>
            <a:prstGeom prst="rect">
              <a:avLst/>
            </a:prstGeom>
            <a:noFill/>
            <a:ln w="9525">
              <a:noFill/>
              <a:miter lim="800000"/>
              <a:headEnd/>
              <a:tailEnd/>
            </a:ln>
          </p:spPr>
          <p:txBody>
            <a:bodyPr>
              <a:spAutoFit/>
            </a:bodyPr>
            <a:lstStyle/>
            <a:p>
              <a:pPr marL="49213" algn="ctr"/>
              <a:endParaRPr lang="en-GB" altLang="en-US" dirty="0">
                <a:solidFill>
                  <a:srgbClr val="FFC000"/>
                </a:solidFill>
              </a:endParaRPr>
            </a:p>
          </p:txBody>
        </p:sp>
      </p:grpSp>
      <p:pic>
        <p:nvPicPr>
          <p:cNvPr id="10" name="Picture 3"/>
          <p:cNvPicPr>
            <a:picLocks noChangeAspect="1" noChangeArrowheads="1"/>
          </p:cNvPicPr>
          <p:nvPr/>
        </p:nvPicPr>
        <p:blipFill>
          <a:blip r:embed="rId3" cstate="print"/>
          <a:srcRect/>
          <a:stretch>
            <a:fillRect/>
          </a:stretch>
        </p:blipFill>
        <p:spPr bwMode="auto">
          <a:xfrm>
            <a:off x="5651500" y="1857375"/>
            <a:ext cx="3057525" cy="2724150"/>
          </a:xfrm>
          <a:prstGeom prst="rect">
            <a:avLst/>
          </a:prstGeom>
          <a:noFill/>
          <a:ln w="9525">
            <a:noFill/>
            <a:miter lim="800000"/>
            <a:headEnd/>
            <a:tailEnd/>
          </a:ln>
          <a:effectLst/>
        </p:spPr>
      </p:pic>
      <p:sp>
        <p:nvSpPr>
          <p:cNvPr id="11" name="Rectangle 5"/>
          <p:cNvSpPr>
            <a:spLocks noChangeArrowheads="1"/>
          </p:cNvSpPr>
          <p:nvPr/>
        </p:nvSpPr>
        <p:spPr bwMode="auto">
          <a:xfrm>
            <a:off x="1043608" y="5157192"/>
            <a:ext cx="5328592" cy="923330"/>
          </a:xfrm>
          <a:prstGeom prst="rect">
            <a:avLst/>
          </a:prstGeom>
          <a:noFill/>
          <a:ln w="9525">
            <a:noFill/>
            <a:miter lim="800000"/>
            <a:headEnd/>
            <a:tailEnd/>
          </a:ln>
        </p:spPr>
        <p:txBody>
          <a:bodyPr wrap="square">
            <a:spAutoFit/>
          </a:bodyPr>
          <a:lstStyle/>
          <a:p>
            <a:pPr algn="just"/>
            <a:r>
              <a:rPr lang="en-US" altLang="fr-FR" dirty="0" smtClean="0"/>
              <a:t>Los consumidores, los mercados minoristas, el nuevo rol del DSO, y habilitar la gestión de la demanda serán importantes</a:t>
            </a:r>
            <a:endParaRPr lang="fr-BE" altLang="fr-FR" dirty="0"/>
          </a:p>
        </p:txBody>
      </p:sp>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15</a:t>
            </a:fld>
            <a:endParaRPr lang="es-ES" dirty="0"/>
          </a:p>
        </p:txBody>
      </p:sp>
      <p:sp>
        <p:nvSpPr>
          <p:cNvPr id="7" name="6 Título"/>
          <p:cNvSpPr>
            <a:spLocks noGrp="1"/>
          </p:cNvSpPr>
          <p:nvPr>
            <p:ph type="title"/>
          </p:nvPr>
        </p:nvSpPr>
        <p:spPr>
          <a:xfrm>
            <a:off x="2843808" y="188640"/>
            <a:ext cx="6048672" cy="720080"/>
          </a:xfrm>
        </p:spPr>
        <p:txBody>
          <a:bodyPr/>
          <a:lstStyle/>
          <a:p>
            <a:r>
              <a:rPr lang="es-ES" sz="2400" dirty="0" smtClean="0"/>
              <a:t>Medidas de Protección Generales: </a:t>
            </a:r>
            <a:br>
              <a:rPr lang="es-ES" sz="2400" dirty="0" smtClean="0"/>
            </a:br>
            <a:r>
              <a:rPr lang="es-ES" sz="2000" dirty="0" smtClean="0"/>
              <a:t>Cambios regulatorios en el sector energético</a:t>
            </a:r>
            <a:endParaRPr lang="es-ES" sz="2000" dirty="0"/>
          </a:p>
        </p:txBody>
      </p:sp>
      <p:pic>
        <p:nvPicPr>
          <p:cNvPr id="5" name="Picture 11"/>
          <p:cNvPicPr>
            <a:picLocks noChangeAspect="1" noChangeArrowheads="1"/>
          </p:cNvPicPr>
          <p:nvPr/>
        </p:nvPicPr>
        <p:blipFill>
          <a:blip r:embed="rId3" cstate="print"/>
          <a:srcRect/>
          <a:stretch>
            <a:fillRect/>
          </a:stretch>
        </p:blipFill>
        <p:spPr bwMode="auto">
          <a:xfrm>
            <a:off x="5907088" y="2420938"/>
            <a:ext cx="3195637" cy="3060700"/>
          </a:xfrm>
          <a:prstGeom prst="rect">
            <a:avLst/>
          </a:prstGeom>
          <a:noFill/>
          <a:ln w="9525">
            <a:noFill/>
            <a:miter lim="800000"/>
            <a:headEnd/>
            <a:tailEnd/>
          </a:ln>
          <a:effectLst/>
        </p:spPr>
      </p:pic>
      <p:sp>
        <p:nvSpPr>
          <p:cNvPr id="6" name="Espace réservé du contenu 2"/>
          <p:cNvSpPr>
            <a:spLocks noGrp="1"/>
          </p:cNvSpPr>
          <p:nvPr>
            <p:ph idx="1"/>
          </p:nvPr>
        </p:nvSpPr>
        <p:spPr>
          <a:xfrm>
            <a:off x="60325" y="2276475"/>
            <a:ext cx="5664200" cy="4321175"/>
          </a:xfrm>
        </p:spPr>
        <p:txBody>
          <a:bodyPr>
            <a:normAutofit/>
          </a:bodyPr>
          <a:lstStyle/>
          <a:p>
            <a:pPr marL="450850" lvl="1" indent="-273050" algn="just" eaLnBrk="1" hangingPunct="1">
              <a:spcBef>
                <a:spcPct val="0"/>
              </a:spcBef>
              <a:buFont typeface="Wingdings" pitchFamily="2" charset="2"/>
              <a:buChar char="Ø"/>
            </a:pPr>
            <a:r>
              <a:rPr lang="en-GB" altLang="en-US" sz="1600" dirty="0" smtClean="0">
                <a:latin typeface="+mn-lt"/>
              </a:rPr>
              <a:t>Un mercado en el cual:</a:t>
            </a:r>
          </a:p>
          <a:p>
            <a:pPr marL="804863" lvl="2" indent="-177800" algn="just" eaLnBrk="1" hangingPunct="1">
              <a:spcBef>
                <a:spcPct val="0"/>
              </a:spcBef>
              <a:buClr>
                <a:srgbClr val="FFC000"/>
              </a:buClr>
              <a:buFont typeface="Arial" pitchFamily="34" charset="0"/>
              <a:buChar char="•"/>
            </a:pPr>
            <a:r>
              <a:rPr lang="en-GB" altLang="en-US" sz="1600" dirty="0" smtClean="0">
                <a:latin typeface="+mn-lt"/>
              </a:rPr>
              <a:t>Los consumidores pueden esperar </a:t>
            </a:r>
            <a:r>
              <a:rPr lang="en-GB" altLang="en-US" sz="1600" b="1" dirty="0" smtClean="0">
                <a:latin typeface="+mn-lt"/>
              </a:rPr>
              <a:t>Fiabilidad </a:t>
            </a:r>
            <a:r>
              <a:rPr lang="en-GB" altLang="en-US" sz="1600" dirty="0" smtClean="0">
                <a:latin typeface="+mn-lt"/>
              </a:rPr>
              <a:t>(reliability) del suministro de la energía y de la resolución de conflictos y problemas.</a:t>
            </a:r>
          </a:p>
          <a:p>
            <a:pPr marL="804863" lvl="2" indent="-177800" algn="just">
              <a:spcBef>
                <a:spcPct val="0"/>
              </a:spcBef>
              <a:buClr>
                <a:srgbClr val="FFC000"/>
              </a:buClr>
              <a:buFont typeface="Arial" pitchFamily="34" charset="0"/>
              <a:buChar char="•"/>
            </a:pPr>
            <a:r>
              <a:rPr lang="en-GB" altLang="en-US" sz="1600" b="1" dirty="0" smtClean="0">
                <a:latin typeface="+mn-lt"/>
              </a:rPr>
              <a:t>Asequibilidad: </a:t>
            </a:r>
            <a:r>
              <a:rPr lang="en-GB" altLang="en-US" sz="1600" dirty="0" smtClean="0">
                <a:latin typeface="+mn-lt"/>
              </a:rPr>
              <a:t>los cargos serán claros y transparentes, y se mantendrán en niveles justos y razonables (affordability).</a:t>
            </a:r>
          </a:p>
          <a:p>
            <a:pPr marL="804863" lvl="2" indent="-177800" algn="just" eaLnBrk="1" hangingPunct="1">
              <a:spcBef>
                <a:spcPct val="0"/>
              </a:spcBef>
              <a:buClr>
                <a:srgbClr val="FFC000"/>
              </a:buClr>
              <a:buFont typeface="Arial" pitchFamily="34" charset="0"/>
              <a:buChar char="•"/>
            </a:pPr>
            <a:r>
              <a:rPr lang="en-GB" altLang="en-US" sz="1600" b="1" dirty="0" smtClean="0">
                <a:latin typeface="+mn-lt"/>
              </a:rPr>
              <a:t>Simplicidad:</a:t>
            </a:r>
            <a:r>
              <a:rPr lang="en-GB" altLang="en-US" sz="1600" dirty="0" smtClean="0">
                <a:latin typeface="+mn-lt"/>
              </a:rPr>
              <a:t> información suministrada </a:t>
            </a:r>
            <a:r>
              <a:rPr lang="en-GB" altLang="en-US" sz="1600" dirty="0" smtClean="0">
                <a:latin typeface="+mn-lt"/>
              </a:rPr>
              <a:t>de </a:t>
            </a:r>
            <a:r>
              <a:rPr lang="en-GB" altLang="en-US" sz="1600" dirty="0" smtClean="0">
                <a:latin typeface="+mn-lt"/>
              </a:rPr>
              <a:t>modo que facilite la comprensión de la factura, y una mejor gestión de su consumo (simplicity). </a:t>
            </a:r>
          </a:p>
          <a:p>
            <a:pPr marL="804863" lvl="2" indent="-177800" algn="just" eaLnBrk="1" hangingPunct="1">
              <a:spcBef>
                <a:spcPct val="0"/>
              </a:spcBef>
              <a:buClr>
                <a:srgbClr val="FFC000"/>
              </a:buClr>
              <a:buFont typeface="Arial" pitchFamily="34" charset="0"/>
              <a:buChar char="•"/>
            </a:pPr>
            <a:r>
              <a:rPr lang="en-GB" altLang="en-US" sz="1600" b="1" dirty="0" smtClean="0">
                <a:latin typeface="+mn-lt"/>
              </a:rPr>
              <a:t>Protección y Capacitación</a:t>
            </a:r>
            <a:r>
              <a:rPr lang="en-GB" altLang="en-US" sz="1600" dirty="0" smtClean="0">
                <a:latin typeface="+mn-lt"/>
              </a:rPr>
              <a:t>: los consumidores serán protegidos de prácticas comerciales desleales y tienen la oportunidad de participar activamente en el mercado (protection and empowerment)</a:t>
            </a:r>
          </a:p>
        </p:txBody>
      </p:sp>
      <p:sp>
        <p:nvSpPr>
          <p:cNvPr id="8" name="Espace réservé du contenu 2"/>
          <p:cNvSpPr txBox="1">
            <a:spLocks/>
          </p:cNvSpPr>
          <p:nvPr/>
        </p:nvSpPr>
        <p:spPr bwMode="auto">
          <a:xfrm>
            <a:off x="0" y="1214422"/>
            <a:ext cx="8809037" cy="1143000"/>
          </a:xfrm>
          <a:prstGeom prst="rect">
            <a:avLst/>
          </a:prstGeom>
          <a:noFill/>
          <a:ln w="9525">
            <a:noFill/>
            <a:miter lim="800000"/>
            <a:headEnd/>
            <a:tailEnd/>
          </a:ln>
        </p:spPr>
        <p:txBody>
          <a:bodyPr lIns="91435" tIns="45718" rIns="91435" bIns="45718"/>
          <a:lstStyle/>
          <a:p>
            <a:pPr marL="49213" algn="just">
              <a:buClr>
                <a:schemeClr val="tx2"/>
              </a:buClr>
              <a:buSzPct val="120000"/>
              <a:buFont typeface="Arial" charset="0"/>
              <a:buNone/>
            </a:pPr>
            <a:r>
              <a:rPr lang="en-GB" altLang="en-US" b="1" dirty="0" smtClean="0">
                <a:solidFill>
                  <a:srgbClr val="74A0CA"/>
                </a:solidFill>
              </a:rPr>
              <a:t>Un marco apropiado para los consumidores:</a:t>
            </a:r>
            <a:endParaRPr lang="en-GB" altLang="en-US" b="1" dirty="0">
              <a:solidFill>
                <a:srgbClr val="74A0CA"/>
              </a:solidFill>
            </a:endParaRPr>
          </a:p>
          <a:p>
            <a:pPr marL="49213" algn="just">
              <a:buClr>
                <a:schemeClr val="tx2"/>
              </a:buClr>
              <a:buSzPct val="120000"/>
              <a:buFont typeface="Arial" charset="0"/>
              <a:buNone/>
            </a:pPr>
            <a:endParaRPr lang="en-GB" altLang="en-US" sz="1400" b="1" dirty="0">
              <a:solidFill>
                <a:srgbClr val="74A0CA"/>
              </a:solidFill>
            </a:endParaRPr>
          </a:p>
          <a:p>
            <a:pPr marL="450850" lvl="1" indent="-273050" algn="just">
              <a:buClr>
                <a:schemeClr val="accent1"/>
              </a:buClr>
              <a:buFont typeface="Wingdings" pitchFamily="2" charset="2"/>
              <a:buChar char="Ø"/>
            </a:pPr>
            <a:r>
              <a:rPr lang="en-GB" altLang="en-US" sz="1600" b="1" dirty="0" smtClean="0">
                <a:solidFill>
                  <a:srgbClr val="4B4B4B"/>
                </a:solidFill>
              </a:rPr>
              <a:t>La visión para el 2020 para los consumidores de energía basada en los 4 principios RASP permanece válida. </a:t>
            </a:r>
            <a:r>
              <a:rPr lang="en-GB" altLang="en-US" sz="1600" dirty="0" smtClean="0">
                <a:solidFill>
                  <a:srgbClr val="4B4B4B"/>
                </a:solidFill>
              </a:rPr>
              <a:t>Cualquier nuevo marco regulatorio debe basarse en estos principios</a:t>
            </a:r>
            <a:r>
              <a:rPr lang="en-GB" altLang="en-US" sz="1400" dirty="0" smtClean="0">
                <a:solidFill>
                  <a:srgbClr val="4B4B4B"/>
                </a:solidFill>
              </a:rPr>
              <a:t>.</a:t>
            </a:r>
          </a:p>
        </p:txBody>
      </p:sp>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16</a:t>
            </a:fld>
            <a:endParaRPr lang="es-ES" dirty="0"/>
          </a:p>
        </p:txBody>
      </p:sp>
      <p:sp>
        <p:nvSpPr>
          <p:cNvPr id="7" name="6 Título"/>
          <p:cNvSpPr>
            <a:spLocks noGrp="1"/>
          </p:cNvSpPr>
          <p:nvPr>
            <p:ph type="title"/>
          </p:nvPr>
        </p:nvSpPr>
        <p:spPr>
          <a:xfrm>
            <a:off x="2643174" y="188640"/>
            <a:ext cx="6249306" cy="720080"/>
          </a:xfrm>
        </p:spPr>
        <p:txBody>
          <a:bodyPr/>
          <a:lstStyle/>
          <a:p>
            <a:r>
              <a:rPr lang="es-ES" sz="2400" dirty="0" smtClean="0"/>
              <a:t>Medidas de Protección Generales: </a:t>
            </a:r>
            <a:br>
              <a:rPr lang="es-ES" sz="2400" dirty="0" smtClean="0"/>
            </a:br>
            <a:r>
              <a:rPr lang="es-ES" sz="2000" dirty="0" smtClean="0"/>
              <a:t>Cambios regulatorios en el sector energético</a:t>
            </a:r>
            <a:endParaRPr lang="es-ES" sz="2000" dirty="0"/>
          </a:p>
        </p:txBody>
      </p:sp>
      <p:sp>
        <p:nvSpPr>
          <p:cNvPr id="10" name="9 Rectángulo"/>
          <p:cNvSpPr/>
          <p:nvPr/>
        </p:nvSpPr>
        <p:spPr>
          <a:xfrm>
            <a:off x="323528" y="1196752"/>
            <a:ext cx="8496944" cy="5724644"/>
          </a:xfrm>
          <a:prstGeom prst="rect">
            <a:avLst/>
          </a:prstGeom>
        </p:spPr>
        <p:txBody>
          <a:bodyPr wrap="square">
            <a:spAutoFit/>
          </a:bodyPr>
          <a:lstStyle/>
          <a:p>
            <a:pPr marL="50800">
              <a:defRPr/>
            </a:pPr>
            <a:r>
              <a:rPr lang="es-ES_tradnl" altLang="fr-FR" sz="1600" b="1" dirty="0" smtClean="0"/>
              <a:t>Respecto a los mercados minoristas se destacan las siguientes propuestas del </a:t>
            </a:r>
            <a:r>
              <a:rPr lang="es-ES_tradnl" altLang="fr-FR" sz="1600" b="1" dirty="0" smtClean="0"/>
              <a:t>CEER:</a:t>
            </a:r>
            <a:r>
              <a:rPr lang="en-GB" altLang="fr-FR" sz="1600" b="1" dirty="0" smtClean="0"/>
              <a:t> </a:t>
            </a:r>
            <a:endParaRPr lang="en-GB" altLang="fr-FR" sz="1600" b="1" dirty="0" smtClean="0">
              <a:solidFill>
                <a:schemeClr val="accent1"/>
              </a:solidFill>
            </a:endParaRPr>
          </a:p>
          <a:p>
            <a:pPr lvl="1" algn="just">
              <a:defRPr/>
            </a:pPr>
            <a:endParaRPr lang="en-GB" altLang="fr-FR" sz="1400" dirty="0" smtClean="0">
              <a:solidFill>
                <a:schemeClr val="accent1"/>
              </a:solidFill>
            </a:endParaRPr>
          </a:p>
          <a:p>
            <a:pPr lvl="1" algn="just">
              <a:buFont typeface="Wingdings" pitchFamily="2" charset="2"/>
              <a:buChar char="Ø"/>
              <a:defRPr/>
            </a:pPr>
            <a:r>
              <a:rPr lang="es-ES_tradnl" altLang="fr-FR" sz="1400" u="sng" dirty="0" smtClean="0"/>
              <a:t>Potenciar la nueva entrada</a:t>
            </a:r>
            <a:r>
              <a:rPr lang="es-ES_tradnl" altLang="fr-FR" sz="1400" dirty="0" smtClean="0"/>
              <a:t>: estableciendo un conjunto de estándares mínimos comunes, eliminando barreras a la entrada para la entrada de comercializadores de otros </a:t>
            </a:r>
            <a:r>
              <a:rPr lang="es-ES_tradnl" altLang="fr-FR" sz="1400" dirty="0" smtClean="0"/>
              <a:t>EE</a:t>
            </a:r>
            <a:r>
              <a:rPr lang="es-ES_tradnl" altLang="fr-FR" sz="1400" dirty="0" smtClean="0"/>
              <a:t>MM</a:t>
            </a:r>
            <a:r>
              <a:rPr lang="es-ES_tradnl" altLang="fr-FR" sz="1400" dirty="0" smtClean="0"/>
              <a:t>.</a:t>
            </a:r>
          </a:p>
          <a:p>
            <a:pPr lvl="1" algn="just">
              <a:buFont typeface="Wingdings" pitchFamily="2" charset="2"/>
              <a:buChar char="Ø"/>
              <a:defRPr/>
            </a:pPr>
            <a:endParaRPr lang="es-ES_tradnl" altLang="fr-FR" sz="1400" dirty="0" smtClean="0"/>
          </a:p>
          <a:p>
            <a:pPr lvl="1" algn="just">
              <a:buFont typeface="Wingdings" pitchFamily="2" charset="2"/>
              <a:buChar char="Ø"/>
              <a:defRPr/>
            </a:pPr>
            <a:r>
              <a:rPr lang="es-ES" altLang="fr-FR" sz="1400" u="sng" dirty="0" smtClean="0"/>
              <a:t>Establecerá un conjunto de buenas prácticas para capacitar y estimular </a:t>
            </a:r>
            <a:r>
              <a:rPr lang="es-ES" altLang="fr-FR" sz="1400" dirty="0" smtClean="0"/>
              <a:t>a los consumidores de modo que participen plenamente en los mercados de la energía. </a:t>
            </a:r>
          </a:p>
          <a:p>
            <a:pPr lvl="1" algn="just">
              <a:buFont typeface="Wingdings" pitchFamily="2" charset="2"/>
              <a:buChar char="Ø"/>
              <a:defRPr/>
            </a:pPr>
            <a:endParaRPr lang="es-ES" altLang="fr-FR" sz="1400" dirty="0" smtClean="0"/>
          </a:p>
          <a:p>
            <a:pPr lvl="1" algn="just">
              <a:buFont typeface="Wingdings" pitchFamily="2" charset="2"/>
              <a:buChar char="Ø"/>
              <a:defRPr/>
            </a:pPr>
            <a:r>
              <a:rPr lang="es-ES" altLang="fr-FR" sz="1400" dirty="0" smtClean="0"/>
              <a:t>Determinará una hoja de ruta para garantizar un </a:t>
            </a:r>
            <a:r>
              <a:rPr lang="es-ES" altLang="fr-FR" sz="1400" u="sng" dirty="0" smtClean="0"/>
              <a:t>cambio de suministrador en 24 horas</a:t>
            </a:r>
            <a:r>
              <a:rPr lang="es-ES" altLang="fr-FR" sz="1400" dirty="0" smtClean="0"/>
              <a:t>, no más tarde del 2025, </a:t>
            </a:r>
          </a:p>
          <a:p>
            <a:pPr lvl="1" algn="just">
              <a:buFont typeface="Wingdings" pitchFamily="2" charset="2"/>
              <a:buChar char="Ø"/>
              <a:defRPr/>
            </a:pPr>
            <a:endParaRPr lang="es-ES" altLang="fr-FR" sz="1400" dirty="0" smtClean="0"/>
          </a:p>
          <a:p>
            <a:pPr lvl="1" algn="just">
              <a:buFont typeface="Wingdings" pitchFamily="2" charset="2"/>
              <a:buChar char="Ø"/>
              <a:defRPr/>
            </a:pPr>
            <a:r>
              <a:rPr lang="es-ES_tradnl" altLang="fr-FR" sz="1400" dirty="0" smtClean="0"/>
              <a:t>Propondrá </a:t>
            </a:r>
            <a:r>
              <a:rPr lang="es-ES" altLang="fr-FR" sz="1400" dirty="0" smtClean="0"/>
              <a:t>modos de </a:t>
            </a:r>
            <a:r>
              <a:rPr lang="es-ES" altLang="fr-FR" sz="1400" u="sng" dirty="0" smtClean="0"/>
              <a:t>facilitar a los consumidores de energía </a:t>
            </a:r>
            <a:r>
              <a:rPr lang="es-ES" altLang="fr-FR" sz="1400" u="sng" dirty="0" smtClean="0"/>
              <a:t>la </a:t>
            </a:r>
            <a:r>
              <a:rPr lang="es-ES" altLang="fr-FR" sz="1400" u="sng" dirty="0" smtClean="0"/>
              <a:t>comparación de las ofertas </a:t>
            </a:r>
            <a:r>
              <a:rPr lang="es-ES" altLang="fr-FR" sz="1400" dirty="0" smtClean="0"/>
              <a:t>disponibles en el mercado.</a:t>
            </a:r>
          </a:p>
          <a:p>
            <a:pPr lvl="1" algn="just">
              <a:buFont typeface="Wingdings" pitchFamily="2" charset="2"/>
              <a:buChar char="Ø"/>
              <a:defRPr/>
            </a:pPr>
            <a:endParaRPr lang="es-ES" altLang="fr-FR" sz="1400" dirty="0" smtClean="0"/>
          </a:p>
          <a:p>
            <a:pPr lvl="1" algn="just">
              <a:buFont typeface="Wingdings" pitchFamily="2" charset="2"/>
              <a:buChar char="Ø"/>
              <a:defRPr/>
            </a:pPr>
            <a:r>
              <a:rPr lang="es-ES" altLang="fr-FR" sz="1400" u="sng" dirty="0" smtClean="0"/>
              <a:t>Permitir a los clientes participar efectivament</a:t>
            </a:r>
            <a:r>
              <a:rPr lang="es-ES" altLang="fr-FR" sz="1400" dirty="0" smtClean="0"/>
              <a:t>e en el proceso para el </a:t>
            </a:r>
            <a:r>
              <a:rPr lang="es-ES" altLang="fr-FR" sz="1400" u="sng" dirty="0" smtClean="0"/>
              <a:t>desarrollo de reglas del mercado</a:t>
            </a:r>
            <a:r>
              <a:rPr lang="es-ES" altLang="fr-FR" sz="1400" dirty="0" smtClean="0"/>
              <a:t> y, en su caso, en los procesos de consulta que preceden a las decisiones regulatorias (organizaciones de consumidores).</a:t>
            </a:r>
          </a:p>
          <a:p>
            <a:pPr lvl="1" algn="just">
              <a:buFont typeface="Wingdings" pitchFamily="2" charset="2"/>
              <a:buChar char="Ø"/>
              <a:defRPr/>
            </a:pPr>
            <a:endParaRPr lang="es-ES" altLang="fr-FR" sz="1400" dirty="0" smtClean="0"/>
          </a:p>
          <a:p>
            <a:pPr lvl="1">
              <a:buFont typeface="Wingdings" pitchFamily="2" charset="2"/>
              <a:buChar char="Ø"/>
              <a:defRPr/>
            </a:pPr>
            <a:r>
              <a:rPr lang="es-ES_tradnl" altLang="fr-FR" sz="1400" u="sng" dirty="0" smtClean="0"/>
              <a:t>Desarrollo de la Vision 2020 mediante</a:t>
            </a:r>
            <a:r>
              <a:rPr lang="es-ES_tradnl" altLang="fr-FR" sz="1400" dirty="0" smtClean="0"/>
              <a:t>:</a:t>
            </a:r>
          </a:p>
          <a:p>
            <a:pPr lvl="2">
              <a:buFont typeface="Wingdings" pitchFamily="2" charset="2"/>
              <a:buChar char="ü"/>
              <a:defRPr/>
            </a:pPr>
            <a:r>
              <a:rPr lang="es-ES_tradnl" altLang="fr-FR" sz="1400" dirty="0" smtClean="0"/>
              <a:t>Propuestas que permitan a los consumidores vulnerables extraer el beneficio del mercado del mismo modo que los consumidores no vulnerables</a:t>
            </a:r>
          </a:p>
          <a:p>
            <a:pPr lvl="2">
              <a:buFont typeface="Wingdings" pitchFamily="2" charset="2"/>
              <a:buChar char="ü"/>
              <a:defRPr/>
            </a:pPr>
            <a:r>
              <a:rPr lang="es-ES" altLang="fr-FR" sz="1400" dirty="0" smtClean="0"/>
              <a:t>Estableciendo estándares comunes </a:t>
            </a:r>
            <a:r>
              <a:rPr lang="es-ES" altLang="fr-FR" sz="1400" dirty="0" smtClean="0"/>
              <a:t> para los de </a:t>
            </a:r>
            <a:r>
              <a:rPr lang="es-ES" altLang="fr-FR" sz="1400" dirty="0" smtClean="0"/>
              <a:t>datos </a:t>
            </a:r>
            <a:r>
              <a:rPr lang="es-ES" altLang="fr-FR" sz="1400" dirty="0" smtClean="0"/>
              <a:t>de consumidores de </a:t>
            </a:r>
            <a:r>
              <a:rPr lang="es-ES" altLang="fr-FR" sz="1400" dirty="0" smtClean="0"/>
              <a:t>contenido, formato, e intercambio </a:t>
            </a:r>
            <a:r>
              <a:rPr lang="es-ES" altLang="fr-FR" sz="1400" dirty="0" smtClean="0"/>
              <a:t>entre </a:t>
            </a:r>
            <a:r>
              <a:rPr lang="es-ES" altLang="fr-FR" sz="1400" dirty="0" smtClean="0"/>
              <a:t>el poseedor de los datos y organizaciones comerciales</a:t>
            </a:r>
          </a:p>
          <a:p>
            <a:pPr lvl="2">
              <a:buFont typeface="Wingdings" pitchFamily="2" charset="2"/>
              <a:buChar char="ü"/>
              <a:defRPr/>
            </a:pPr>
            <a:r>
              <a:rPr lang="es-ES_tradnl" altLang="fr-FR" sz="1400" dirty="0" smtClean="0"/>
              <a:t>Revisión del impacto de los nuevos servicios como Gestión de la </a:t>
            </a:r>
            <a:r>
              <a:rPr lang="es-ES_tradnl" altLang="fr-FR" sz="1400" dirty="0" smtClean="0"/>
              <a:t>demanda </a:t>
            </a:r>
            <a:r>
              <a:rPr lang="es-ES_tradnl" altLang="fr-FR" sz="1400" dirty="0" smtClean="0">
                <a:sym typeface="Wingdings" pitchFamily="2" charset="2"/>
              </a:rPr>
              <a:t>necesidad de mayor protección?</a:t>
            </a:r>
            <a:endParaRPr lang="es-ES_tradnl" altLang="fr-FR" sz="1400" dirty="0" smtClean="0"/>
          </a:p>
          <a:p>
            <a:pPr lvl="1">
              <a:buFont typeface="Wingdings" pitchFamily="2" charset="2"/>
              <a:buChar char="Ø"/>
              <a:defRPr/>
            </a:pPr>
            <a:endParaRPr lang="es-ES" altLang="fr-FR" sz="1400" dirty="0" smtClean="0"/>
          </a:p>
        </p:txBody>
      </p:sp>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17</a:t>
            </a:fld>
            <a:endParaRPr lang="es-ES" dirty="0"/>
          </a:p>
        </p:txBody>
      </p:sp>
      <p:sp>
        <p:nvSpPr>
          <p:cNvPr id="7" name="6 Título"/>
          <p:cNvSpPr>
            <a:spLocks noGrp="1"/>
          </p:cNvSpPr>
          <p:nvPr>
            <p:ph type="title"/>
          </p:nvPr>
        </p:nvSpPr>
        <p:spPr>
          <a:xfrm>
            <a:off x="2643174" y="188640"/>
            <a:ext cx="6249306" cy="720080"/>
          </a:xfrm>
        </p:spPr>
        <p:txBody>
          <a:bodyPr/>
          <a:lstStyle/>
          <a:p>
            <a:r>
              <a:rPr lang="es-ES" sz="2400" dirty="0" smtClean="0"/>
              <a:t>Medidas de Protección Generales: </a:t>
            </a:r>
            <a:br>
              <a:rPr lang="es-ES" sz="2400" dirty="0" smtClean="0"/>
            </a:br>
            <a:r>
              <a:rPr lang="es-ES" sz="2000" dirty="0" smtClean="0"/>
              <a:t>Protección general/Capacitación del Consumidor</a:t>
            </a:r>
            <a:endParaRPr lang="es-ES" sz="2000" dirty="0"/>
          </a:p>
        </p:txBody>
      </p:sp>
      <p:graphicFrame>
        <p:nvGraphicFramePr>
          <p:cNvPr id="6" name="Diagram 8">
            <a:hlinkClick r:id="rId3"/>
          </p:cNvPr>
          <p:cNvGraphicFramePr/>
          <p:nvPr/>
        </p:nvGraphicFramePr>
        <p:xfrm>
          <a:off x="571472" y="1268760"/>
          <a:ext cx="8286808" cy="5232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18</a:t>
            </a:fld>
            <a:endParaRPr lang="es-ES" dirty="0"/>
          </a:p>
        </p:txBody>
      </p:sp>
      <p:sp>
        <p:nvSpPr>
          <p:cNvPr id="7" name="6 Título"/>
          <p:cNvSpPr>
            <a:spLocks noGrp="1"/>
          </p:cNvSpPr>
          <p:nvPr>
            <p:ph type="title"/>
          </p:nvPr>
        </p:nvSpPr>
        <p:spPr>
          <a:xfrm>
            <a:off x="2643174" y="188640"/>
            <a:ext cx="6249306" cy="720080"/>
          </a:xfrm>
        </p:spPr>
        <p:txBody>
          <a:bodyPr/>
          <a:lstStyle/>
          <a:p>
            <a:r>
              <a:rPr lang="es-ES" sz="2400" dirty="0" smtClean="0"/>
              <a:t>Medidas de Protección Generales: </a:t>
            </a:r>
            <a:br>
              <a:rPr lang="es-ES" sz="2400" dirty="0" smtClean="0"/>
            </a:br>
            <a:r>
              <a:rPr lang="es-ES" sz="2000" dirty="0" smtClean="0"/>
              <a:t>Protección general/Capacitación del Consumidor</a:t>
            </a:r>
            <a:endParaRPr lang="es-ES" sz="2000" dirty="0"/>
          </a:p>
        </p:txBody>
      </p:sp>
      <p:pic>
        <p:nvPicPr>
          <p:cNvPr id="53250" name="Picture 2"/>
          <p:cNvPicPr>
            <a:picLocks noChangeAspect="1" noChangeArrowheads="1"/>
          </p:cNvPicPr>
          <p:nvPr/>
        </p:nvPicPr>
        <p:blipFill>
          <a:blip r:embed="rId3" cstate="print"/>
          <a:srcRect t="7501" r="2184" b="26547"/>
          <a:stretch>
            <a:fillRect/>
          </a:stretch>
        </p:blipFill>
        <p:spPr bwMode="auto">
          <a:xfrm>
            <a:off x="323528" y="1268760"/>
            <a:ext cx="4752528" cy="2448272"/>
          </a:xfrm>
          <a:prstGeom prst="rect">
            <a:avLst/>
          </a:prstGeom>
          <a:noFill/>
          <a:ln w="9525">
            <a:noFill/>
            <a:miter lim="800000"/>
            <a:headEnd/>
            <a:tailEnd/>
          </a:ln>
        </p:spPr>
      </p:pic>
      <p:pic>
        <p:nvPicPr>
          <p:cNvPr id="53251" name="Picture 3"/>
          <p:cNvPicPr>
            <a:picLocks noChangeAspect="1" noChangeArrowheads="1"/>
          </p:cNvPicPr>
          <p:nvPr/>
        </p:nvPicPr>
        <p:blipFill>
          <a:blip r:embed="rId4" cstate="print"/>
          <a:srcRect l="9597" t="56495" r="64563" b="6516"/>
          <a:stretch>
            <a:fillRect/>
          </a:stretch>
        </p:blipFill>
        <p:spPr bwMode="auto">
          <a:xfrm>
            <a:off x="683568" y="4653136"/>
            <a:ext cx="1584176" cy="1700808"/>
          </a:xfrm>
          <a:prstGeom prst="rect">
            <a:avLst/>
          </a:prstGeom>
          <a:noFill/>
          <a:ln w="9525">
            <a:noFill/>
            <a:miter lim="800000"/>
            <a:headEnd/>
            <a:tailEnd/>
          </a:ln>
        </p:spPr>
      </p:pic>
      <p:pic>
        <p:nvPicPr>
          <p:cNvPr id="8" name="Picture 3"/>
          <p:cNvPicPr>
            <a:picLocks noChangeAspect="1" noChangeArrowheads="1"/>
          </p:cNvPicPr>
          <p:nvPr/>
        </p:nvPicPr>
        <p:blipFill>
          <a:blip r:embed="rId4" cstate="print"/>
          <a:srcRect l="35300" t="56312" r="38724" b="9830"/>
          <a:stretch>
            <a:fillRect/>
          </a:stretch>
        </p:blipFill>
        <p:spPr bwMode="auto">
          <a:xfrm>
            <a:off x="2987824" y="4581128"/>
            <a:ext cx="1592560" cy="1556792"/>
          </a:xfrm>
          <a:prstGeom prst="rect">
            <a:avLst/>
          </a:prstGeom>
          <a:noFill/>
          <a:ln w="9525">
            <a:noFill/>
            <a:miter lim="800000"/>
            <a:headEnd/>
            <a:tailEnd/>
          </a:ln>
        </p:spPr>
      </p:pic>
      <p:pic>
        <p:nvPicPr>
          <p:cNvPr id="9" name="Picture 3"/>
          <p:cNvPicPr>
            <a:picLocks noChangeAspect="1" noChangeArrowheads="1"/>
          </p:cNvPicPr>
          <p:nvPr/>
        </p:nvPicPr>
        <p:blipFill>
          <a:blip r:embed="rId4" cstate="print"/>
          <a:srcRect l="35436" t="18500" r="38724" b="47047"/>
          <a:stretch>
            <a:fillRect/>
          </a:stretch>
        </p:blipFill>
        <p:spPr bwMode="auto">
          <a:xfrm>
            <a:off x="6300192" y="1340768"/>
            <a:ext cx="1584176" cy="1584176"/>
          </a:xfrm>
          <a:prstGeom prst="rect">
            <a:avLst/>
          </a:prstGeom>
          <a:noFill/>
          <a:ln w="9525">
            <a:noFill/>
            <a:miter lim="800000"/>
            <a:headEnd/>
            <a:tailEnd/>
          </a:ln>
        </p:spPr>
      </p:pic>
      <p:pic>
        <p:nvPicPr>
          <p:cNvPr id="53252" name="Picture 4"/>
          <p:cNvPicPr>
            <a:picLocks noChangeAspect="1" noChangeArrowheads="1"/>
          </p:cNvPicPr>
          <p:nvPr/>
        </p:nvPicPr>
        <p:blipFill>
          <a:blip r:embed="rId5" cstate="print"/>
          <a:srcRect l="65504" t="20469" r="4965" b="17516"/>
          <a:stretch>
            <a:fillRect/>
          </a:stretch>
        </p:blipFill>
        <p:spPr bwMode="auto">
          <a:xfrm>
            <a:off x="6156176" y="3501008"/>
            <a:ext cx="1857107" cy="2924944"/>
          </a:xfrm>
          <a:prstGeom prst="rect">
            <a:avLst/>
          </a:prstGeom>
          <a:noFill/>
          <a:ln w="9525">
            <a:noFill/>
            <a:miter lim="800000"/>
            <a:headEnd/>
            <a:tailEnd/>
          </a:ln>
        </p:spPr>
      </p:pic>
      <p:sp>
        <p:nvSpPr>
          <p:cNvPr id="10" name="9 Flecha abajo"/>
          <p:cNvSpPr/>
          <p:nvPr/>
        </p:nvSpPr>
        <p:spPr>
          <a:xfrm rot="16200000">
            <a:off x="5580112" y="1700808"/>
            <a:ext cx="360040" cy="93610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12" name="11 Flecha abajo"/>
          <p:cNvSpPr/>
          <p:nvPr/>
        </p:nvSpPr>
        <p:spPr>
          <a:xfrm rot="18040436">
            <a:off x="5318429" y="3642590"/>
            <a:ext cx="360040" cy="936104"/>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13" name="12 Flecha abajo"/>
          <p:cNvSpPr/>
          <p:nvPr/>
        </p:nvSpPr>
        <p:spPr>
          <a:xfrm>
            <a:off x="3563888" y="3861048"/>
            <a:ext cx="360040" cy="648072"/>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14" name="13 Flecha abajo"/>
          <p:cNvSpPr/>
          <p:nvPr/>
        </p:nvSpPr>
        <p:spPr>
          <a:xfrm>
            <a:off x="1187624" y="3861048"/>
            <a:ext cx="360040" cy="720080"/>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15" name="14 Elipse"/>
          <p:cNvSpPr/>
          <p:nvPr/>
        </p:nvSpPr>
        <p:spPr>
          <a:xfrm>
            <a:off x="2987824" y="2636912"/>
            <a:ext cx="1152128" cy="360040"/>
          </a:xfrm>
          <a:prstGeom prst="ellipse">
            <a:avLst/>
          </a:prstGeom>
          <a:noFill/>
          <a:ln>
            <a:solidFill>
              <a:schemeClr val="accent6">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dirty="0"/>
          </a:p>
        </p:txBody>
      </p:sp>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19</a:t>
            </a:fld>
            <a:endParaRPr lang="es-ES" dirty="0"/>
          </a:p>
        </p:txBody>
      </p:sp>
      <p:sp>
        <p:nvSpPr>
          <p:cNvPr id="7" name="6 Título"/>
          <p:cNvSpPr>
            <a:spLocks noGrp="1"/>
          </p:cNvSpPr>
          <p:nvPr>
            <p:ph type="title"/>
          </p:nvPr>
        </p:nvSpPr>
        <p:spPr>
          <a:xfrm>
            <a:off x="2643174" y="188640"/>
            <a:ext cx="6249306" cy="720080"/>
          </a:xfrm>
        </p:spPr>
        <p:txBody>
          <a:bodyPr/>
          <a:lstStyle/>
          <a:p>
            <a:r>
              <a:rPr lang="es-ES" sz="2400" dirty="0" smtClean="0"/>
              <a:t>Medidas de Protección Generales: </a:t>
            </a:r>
            <a:br>
              <a:rPr lang="es-ES" sz="2400" dirty="0" smtClean="0"/>
            </a:br>
            <a:r>
              <a:rPr lang="es-ES" sz="2000" dirty="0" smtClean="0"/>
              <a:t>Protección general/Capacitación del Consumidor</a:t>
            </a:r>
            <a:endParaRPr lang="es-ES" sz="2000" dirty="0"/>
          </a:p>
        </p:txBody>
      </p:sp>
      <p:grpSp>
        <p:nvGrpSpPr>
          <p:cNvPr id="22" name="21 Grupo"/>
          <p:cNvGrpSpPr/>
          <p:nvPr/>
        </p:nvGrpSpPr>
        <p:grpSpPr>
          <a:xfrm>
            <a:off x="683568" y="1340768"/>
            <a:ext cx="8062757" cy="4320480"/>
            <a:chOff x="3131840" y="1268760"/>
            <a:chExt cx="2808312" cy="4392488"/>
          </a:xfrm>
        </p:grpSpPr>
        <p:sp>
          <p:nvSpPr>
            <p:cNvPr id="23" name="22 Rectángulo redondeado"/>
            <p:cNvSpPr/>
            <p:nvPr/>
          </p:nvSpPr>
          <p:spPr>
            <a:xfrm>
              <a:off x="3203848" y="1268760"/>
              <a:ext cx="2736304" cy="4392488"/>
            </a:xfrm>
            <a:prstGeom prst="roundRect">
              <a:avLst>
                <a:gd name="adj" fmla="val 10000"/>
              </a:avLst>
            </a:prstGeom>
            <a:solidFill>
              <a:schemeClr val="accent6">
                <a:lumMod val="60000"/>
                <a:lumOff val="40000"/>
              </a:schemeClr>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4" name="23 CuadroTexto"/>
            <p:cNvSpPr txBox="1"/>
            <p:nvPr/>
          </p:nvSpPr>
          <p:spPr>
            <a:xfrm>
              <a:off x="3131840" y="1410453"/>
              <a:ext cx="2808312" cy="406779"/>
            </a:xfrm>
            <a:prstGeom prst="rect">
              <a:avLst/>
            </a:prstGeom>
            <a:noFill/>
          </p:spPr>
          <p:txBody>
            <a:bodyPr wrap="square" rtlCol="0">
              <a:spAutoFit/>
            </a:bodyPr>
            <a:lstStyle/>
            <a:p>
              <a:pPr lvl="0" algn="ctr"/>
              <a:r>
                <a:rPr lang="es-ES" sz="2000" b="1" dirty="0" smtClean="0"/>
                <a:t>Códigos de Buenas Prácticas</a:t>
              </a:r>
              <a:endParaRPr lang="es-ES" sz="2000" b="1" dirty="0"/>
            </a:p>
          </p:txBody>
        </p:sp>
        <p:sp>
          <p:nvSpPr>
            <p:cNvPr id="30" name="29 Rectángulo"/>
            <p:cNvSpPr/>
            <p:nvPr/>
          </p:nvSpPr>
          <p:spPr>
            <a:xfrm>
              <a:off x="3307406" y="2000841"/>
              <a:ext cx="2583101" cy="32211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r>
                <a:rPr lang="es-ES" sz="1600" dirty="0" smtClean="0">
                  <a:solidFill>
                    <a:schemeClr val="tx1"/>
                  </a:solidFill>
                </a:rPr>
                <a:t>Casos de GB (ENERGY UK), IT, BE. Países Bajos por ejemplo: </a:t>
              </a:r>
            </a:p>
            <a:p>
              <a:pPr lvl="0"/>
              <a:endParaRPr lang="es-ES" sz="1600" dirty="0" smtClean="0">
                <a:solidFill>
                  <a:schemeClr val="tx1"/>
                </a:solidFill>
              </a:endParaRPr>
            </a:p>
            <a:p>
              <a:pPr lvl="0">
                <a:buFont typeface="Arial" pitchFamily="34" charset="0"/>
                <a:buChar char="•"/>
              </a:pPr>
              <a:r>
                <a:rPr lang="es-ES" sz="1600" dirty="0" smtClean="0">
                  <a:solidFill>
                    <a:schemeClr val="tx1"/>
                  </a:solidFill>
                </a:rPr>
                <a:t>El Código se aplica a los contactos entre el comercializador (o tercero en su nombre) y el consumidor en relación con la captación, la contratación, la continuación y terminación de los contratos de suministro de energía y sus contactos relacionados.</a:t>
              </a:r>
            </a:p>
            <a:p>
              <a:pPr lvl="0"/>
              <a:endParaRPr lang="es-ES" sz="1600" dirty="0" smtClean="0">
                <a:solidFill>
                  <a:schemeClr val="tx1"/>
                </a:solidFill>
              </a:endParaRPr>
            </a:p>
            <a:p>
              <a:pPr lvl="0" fontAlgn="base">
                <a:buFont typeface="Arial" pitchFamily="34" charset="0"/>
                <a:buChar char="•"/>
              </a:pPr>
              <a:r>
                <a:rPr lang="es-ES" sz="1600" dirty="0" smtClean="0">
                  <a:solidFill>
                    <a:schemeClr val="tx1"/>
                  </a:solidFill>
                </a:rPr>
                <a:t>Los consumidores están bien informados,</a:t>
              </a:r>
            </a:p>
            <a:p>
              <a:pPr lvl="0" fontAlgn="base"/>
              <a:endParaRPr lang="es-ES" sz="1600" dirty="0" smtClean="0">
                <a:solidFill>
                  <a:schemeClr val="tx1"/>
                </a:solidFill>
              </a:endParaRPr>
            </a:p>
            <a:p>
              <a:pPr lvl="0" fontAlgn="base">
                <a:buFont typeface="Arial" pitchFamily="34" charset="0"/>
                <a:buChar char="•"/>
              </a:pPr>
              <a:r>
                <a:rPr lang="es-ES" sz="1600" dirty="0" smtClean="0">
                  <a:solidFill>
                    <a:schemeClr val="tx1"/>
                  </a:solidFill>
                </a:rPr>
                <a:t>Captación de clientes de una manera justa y honesta,</a:t>
              </a:r>
            </a:p>
            <a:p>
              <a:pPr lvl="0" fontAlgn="base"/>
              <a:endParaRPr lang="es-ES" sz="1600" dirty="0" smtClean="0">
                <a:solidFill>
                  <a:schemeClr val="tx1"/>
                </a:solidFill>
              </a:endParaRPr>
            </a:p>
            <a:p>
              <a:pPr lvl="0" fontAlgn="base">
                <a:buFont typeface="Arial" pitchFamily="34" charset="0"/>
                <a:buChar char="•"/>
              </a:pPr>
              <a:r>
                <a:rPr lang="es-ES" sz="1600" dirty="0" smtClean="0">
                  <a:solidFill>
                    <a:schemeClr val="tx1"/>
                  </a:solidFill>
                </a:rPr>
                <a:t>Cambio de suministrador ágil y eficiente.</a:t>
              </a:r>
            </a:p>
            <a:p>
              <a:pPr lvl="0"/>
              <a:endParaRPr lang="es-ES" sz="1600" dirty="0" smtClean="0">
                <a:solidFill>
                  <a:schemeClr val="tx1"/>
                </a:solidFill>
              </a:endParaRPr>
            </a:p>
          </p:txBody>
        </p:sp>
      </p:grpSp>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2</a:t>
            </a:fld>
            <a:endParaRPr lang="es-ES" dirty="0"/>
          </a:p>
        </p:txBody>
      </p:sp>
      <p:sp>
        <p:nvSpPr>
          <p:cNvPr id="26" name="25 Título"/>
          <p:cNvSpPr>
            <a:spLocks noGrp="1"/>
          </p:cNvSpPr>
          <p:nvPr>
            <p:ph type="title"/>
          </p:nvPr>
        </p:nvSpPr>
        <p:spPr/>
        <p:txBody>
          <a:bodyPr/>
          <a:lstStyle/>
          <a:p>
            <a:r>
              <a:rPr lang="es-ES_tradnl" dirty="0" smtClean="0"/>
              <a:t>Definición de Pobreza Energética?</a:t>
            </a:r>
            <a:endParaRPr lang="es-ES" dirty="0"/>
          </a:p>
        </p:txBody>
      </p:sp>
      <p:sp>
        <p:nvSpPr>
          <p:cNvPr id="34" name="TextBox 20"/>
          <p:cNvSpPr txBox="1"/>
          <p:nvPr/>
        </p:nvSpPr>
        <p:spPr>
          <a:xfrm>
            <a:off x="1700918" y="2410783"/>
            <a:ext cx="2604687" cy="404406"/>
          </a:xfrm>
          <a:prstGeom prst="rect">
            <a:avLst/>
          </a:prstGeom>
          <a:noFill/>
        </p:spPr>
        <p:txBody>
          <a:bodyPr wrap="none" rtlCol="0">
            <a:spAutoFit/>
          </a:bodyPr>
          <a:lstStyle/>
          <a:p>
            <a:pPr>
              <a:lnSpc>
                <a:spcPts val="2400"/>
              </a:lnSpc>
            </a:pPr>
            <a:r>
              <a:rPr lang="en-GB" sz="2400" b="1" dirty="0" smtClean="0">
                <a:solidFill>
                  <a:srgbClr val="0075B0"/>
                </a:solidFill>
              </a:rPr>
              <a:t>Pobreza Energética</a:t>
            </a:r>
            <a:endParaRPr lang="en-US" sz="2400" b="1" dirty="0">
              <a:solidFill>
                <a:srgbClr val="0075B0"/>
              </a:solidFill>
            </a:endParaRPr>
          </a:p>
        </p:txBody>
      </p:sp>
      <p:sp>
        <p:nvSpPr>
          <p:cNvPr id="35" name="TextBox 7"/>
          <p:cNvSpPr txBox="1">
            <a:spLocks noChangeArrowheads="1"/>
          </p:cNvSpPr>
          <p:nvPr/>
        </p:nvSpPr>
        <p:spPr bwMode="auto">
          <a:xfrm>
            <a:off x="2972434" y="4058832"/>
            <a:ext cx="1448790" cy="646331"/>
          </a:xfrm>
          <a:prstGeom prst="rect">
            <a:avLst/>
          </a:prstGeom>
          <a:solidFill>
            <a:srgbClr val="000000">
              <a:alpha val="20000"/>
            </a:srgbClr>
          </a:solidFill>
          <a:ln w="9525">
            <a:noFill/>
            <a:miter lim="800000"/>
            <a:headEnd/>
            <a:tailEnd/>
          </a:ln>
        </p:spPr>
        <p:txBody>
          <a:bodyPr wrap="square">
            <a:spAutoFit/>
          </a:bodyPr>
          <a:lstStyle/>
          <a:p>
            <a:r>
              <a:rPr lang="en-IE" altLang="en-US" b="1" dirty="0" smtClean="0">
                <a:solidFill>
                  <a:schemeClr val="bg1"/>
                </a:solidFill>
                <a:effectLst>
                  <a:outerShdw blurRad="38100" dist="38100" dir="2700000" algn="tl">
                    <a:srgbClr val="000000">
                      <a:alpha val="43137"/>
                    </a:srgbClr>
                  </a:outerShdw>
                </a:effectLst>
              </a:rPr>
              <a:t>Consumidor Vulnerable</a:t>
            </a:r>
            <a:endParaRPr lang="en-IE" altLang="en-US" b="1" dirty="0">
              <a:solidFill>
                <a:schemeClr val="bg1"/>
              </a:solidFill>
              <a:effectLst>
                <a:outerShdw blurRad="38100" dist="38100" dir="2700000" algn="tl">
                  <a:srgbClr val="000000">
                    <a:alpha val="43137"/>
                  </a:srgbClr>
                </a:outerShdw>
              </a:effectLst>
            </a:endParaRPr>
          </a:p>
        </p:txBody>
      </p:sp>
      <p:sp>
        <p:nvSpPr>
          <p:cNvPr id="37" name="Oval 16"/>
          <p:cNvSpPr/>
          <p:nvPr/>
        </p:nvSpPr>
        <p:spPr bwMode="auto">
          <a:xfrm>
            <a:off x="1043608" y="1772816"/>
            <a:ext cx="3599438" cy="3599438"/>
          </a:xfrm>
          <a:prstGeom prst="ellipse">
            <a:avLst/>
          </a:prstGeom>
          <a:noFill/>
          <a:ln w="38100" cap="flat" cmpd="sng" algn="ctr">
            <a:solidFill>
              <a:srgbClr val="FF0000"/>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38" name="37 Elipse"/>
          <p:cNvSpPr/>
          <p:nvPr/>
        </p:nvSpPr>
        <p:spPr>
          <a:xfrm>
            <a:off x="2137886" y="2820707"/>
            <a:ext cx="3168352" cy="302433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TextBox 8"/>
          <p:cNvSpPr txBox="1"/>
          <p:nvPr/>
        </p:nvSpPr>
        <p:spPr>
          <a:xfrm>
            <a:off x="5857884" y="2143116"/>
            <a:ext cx="2643206" cy="923330"/>
          </a:xfrm>
          <a:prstGeom prst="rect">
            <a:avLst/>
          </a:prstGeom>
          <a:noFill/>
        </p:spPr>
        <p:txBody>
          <a:bodyPr wrap="square" rtlCol="0">
            <a:spAutoFit/>
          </a:bodyPr>
          <a:lstStyle/>
          <a:p>
            <a:r>
              <a:rPr lang="es-ES" dirty="0" smtClean="0"/>
              <a:t>Colectivos con dificultad para pagar la factura energética</a:t>
            </a:r>
            <a:endParaRPr lang="es-ES" dirty="0"/>
          </a:p>
        </p:txBody>
      </p:sp>
      <p:sp>
        <p:nvSpPr>
          <p:cNvPr id="10" name="Right Arrow 9"/>
          <p:cNvSpPr/>
          <p:nvPr/>
        </p:nvSpPr>
        <p:spPr>
          <a:xfrm rot="19549884">
            <a:off x="5011347" y="2871292"/>
            <a:ext cx="714380"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heel(1)">
                                      <p:cBhvr>
                                        <p:cTn id="7" dur="2000"/>
                                        <p:tgtEl>
                                          <p:spTgt spid="3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20</a:t>
            </a:fld>
            <a:endParaRPr lang="es-ES" dirty="0"/>
          </a:p>
        </p:txBody>
      </p:sp>
      <p:sp>
        <p:nvSpPr>
          <p:cNvPr id="7" name="6 Título"/>
          <p:cNvSpPr>
            <a:spLocks noGrp="1"/>
          </p:cNvSpPr>
          <p:nvPr>
            <p:ph type="title"/>
          </p:nvPr>
        </p:nvSpPr>
        <p:spPr>
          <a:xfrm>
            <a:off x="2051720" y="188640"/>
            <a:ext cx="6840760" cy="720080"/>
          </a:xfrm>
        </p:spPr>
        <p:txBody>
          <a:bodyPr/>
          <a:lstStyle/>
          <a:p>
            <a:r>
              <a:rPr lang="es-ES" sz="2400" dirty="0" smtClean="0"/>
              <a:t>Medidas de Protección Específicas:</a:t>
            </a:r>
            <a:br>
              <a:rPr lang="es-ES" sz="2400" dirty="0" smtClean="0"/>
            </a:br>
            <a:r>
              <a:rPr lang="es-ES" sz="2400" dirty="0" smtClean="0"/>
              <a:t> </a:t>
            </a:r>
            <a:r>
              <a:rPr lang="es-ES" sz="2000" dirty="0" smtClean="0"/>
              <a:t>Protección general/Capacitación del Consumidor</a:t>
            </a:r>
            <a:endParaRPr lang="es-ES" sz="2000" dirty="0"/>
          </a:p>
        </p:txBody>
      </p:sp>
      <p:graphicFrame>
        <p:nvGraphicFramePr>
          <p:cNvPr id="5" name="Diagram 4"/>
          <p:cNvGraphicFramePr/>
          <p:nvPr/>
        </p:nvGraphicFramePr>
        <p:xfrm>
          <a:off x="642910" y="1772816"/>
          <a:ext cx="8001056" cy="4799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ounded Rectangle 6"/>
          <p:cNvSpPr/>
          <p:nvPr/>
        </p:nvSpPr>
        <p:spPr>
          <a:xfrm>
            <a:off x="755576" y="1124744"/>
            <a:ext cx="7848872" cy="432048"/>
          </a:xfrm>
          <a:prstGeom prst="roundRect">
            <a:avLst/>
          </a:prstGeom>
          <a:solidFill>
            <a:schemeClr val="accent6"/>
          </a:solidFill>
          <a:ln>
            <a:solidFill>
              <a:schemeClr val="accent3"/>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smtClean="0">
                <a:solidFill>
                  <a:srgbClr val="FFFFFF"/>
                </a:solidFill>
              </a:rPr>
              <a:t>Mejora de la transparencia y capacitación</a:t>
            </a:r>
            <a:endParaRPr lang="en-US" sz="2000" b="1" dirty="0">
              <a:solidFill>
                <a:srgbClr val="FFFFFF"/>
              </a:solidFill>
            </a:endParaRPr>
          </a:p>
        </p:txBody>
      </p:sp>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21</a:t>
            </a:fld>
            <a:endParaRPr lang="es-ES" dirty="0"/>
          </a:p>
        </p:txBody>
      </p:sp>
      <p:sp>
        <p:nvSpPr>
          <p:cNvPr id="7" name="6 Título"/>
          <p:cNvSpPr>
            <a:spLocks noGrp="1"/>
          </p:cNvSpPr>
          <p:nvPr>
            <p:ph type="title"/>
          </p:nvPr>
        </p:nvSpPr>
        <p:spPr>
          <a:xfrm>
            <a:off x="2051720" y="188640"/>
            <a:ext cx="6840760" cy="720080"/>
          </a:xfrm>
        </p:spPr>
        <p:txBody>
          <a:bodyPr/>
          <a:lstStyle/>
          <a:p>
            <a:r>
              <a:rPr lang="es-ES_tradnl" sz="2400" dirty="0" smtClean="0"/>
              <a:t>Medidas de eficiencia energética</a:t>
            </a:r>
            <a:endParaRPr lang="es-ES" sz="2000" dirty="0"/>
          </a:p>
        </p:txBody>
      </p:sp>
      <p:pic>
        <p:nvPicPr>
          <p:cNvPr id="54274" name="Picture 2"/>
          <p:cNvPicPr>
            <a:picLocks noChangeAspect="1" noChangeArrowheads="1"/>
          </p:cNvPicPr>
          <p:nvPr/>
        </p:nvPicPr>
        <p:blipFill>
          <a:blip r:embed="rId3" cstate="print"/>
          <a:srcRect/>
          <a:stretch>
            <a:fillRect/>
          </a:stretch>
        </p:blipFill>
        <p:spPr bwMode="auto">
          <a:xfrm>
            <a:off x="179512" y="1268760"/>
            <a:ext cx="4788024" cy="4320480"/>
          </a:xfrm>
          <a:prstGeom prst="rect">
            <a:avLst/>
          </a:prstGeom>
          <a:noFill/>
          <a:ln w="9525">
            <a:noFill/>
            <a:miter lim="800000"/>
            <a:headEnd/>
            <a:tailEnd/>
          </a:ln>
          <a:effectLst/>
        </p:spPr>
      </p:pic>
      <p:sp>
        <p:nvSpPr>
          <p:cNvPr id="8" name="TextBox 42"/>
          <p:cNvSpPr txBox="1"/>
          <p:nvPr/>
        </p:nvSpPr>
        <p:spPr>
          <a:xfrm>
            <a:off x="5148064" y="1268760"/>
            <a:ext cx="3600400" cy="646331"/>
          </a:xfrm>
          <a:prstGeom prst="rect">
            <a:avLst/>
          </a:prstGeom>
          <a:gradFill flip="none" rotWithShape="1">
            <a:gsLst>
              <a:gs pos="0">
                <a:srgbClr val="5E9EFF"/>
              </a:gs>
              <a:gs pos="39999">
                <a:srgbClr val="85C2FF"/>
              </a:gs>
              <a:gs pos="70000">
                <a:srgbClr val="C4D6EB"/>
              </a:gs>
              <a:gs pos="100000">
                <a:srgbClr val="FFEBFA"/>
              </a:gs>
            </a:gsLst>
            <a:lin ang="8100000" scaled="1"/>
            <a:tileRect/>
          </a:gradFill>
          <a:ln>
            <a:solidFill>
              <a:schemeClr val="accent1">
                <a:shade val="50000"/>
              </a:schemeClr>
            </a:solidFill>
          </a:ln>
        </p:spPr>
        <p:txBody>
          <a:bodyPr wrap="square" rtlCol="0">
            <a:spAutoFit/>
          </a:bodyPr>
          <a:lstStyle/>
          <a:p>
            <a:r>
              <a:rPr lang="es-ES_tradnl" dirty="0" smtClean="0"/>
              <a:t>Fondos Europeos: </a:t>
            </a:r>
            <a:r>
              <a:rPr lang="es-ES" dirty="0" smtClean="0"/>
              <a:t>fondos estructurales </a:t>
            </a:r>
            <a:r>
              <a:rPr lang="es-ES" dirty="0" smtClean="0"/>
              <a:t>y </a:t>
            </a:r>
            <a:r>
              <a:rPr lang="es-ES" dirty="0" smtClean="0"/>
              <a:t>de cohesión </a:t>
            </a:r>
            <a:endParaRPr lang="es-ES" dirty="0"/>
          </a:p>
        </p:txBody>
      </p:sp>
      <p:sp>
        <p:nvSpPr>
          <p:cNvPr id="9" name="TextBox 49"/>
          <p:cNvSpPr txBox="1"/>
          <p:nvPr/>
        </p:nvSpPr>
        <p:spPr>
          <a:xfrm>
            <a:off x="5148064" y="2276873"/>
            <a:ext cx="3575320" cy="3662541"/>
          </a:xfrm>
          <a:prstGeom prst="rect">
            <a:avLst/>
          </a:prstGeom>
          <a:gradFill flip="none" rotWithShape="1">
            <a:gsLst>
              <a:gs pos="0">
                <a:srgbClr val="5E9EFF"/>
              </a:gs>
              <a:gs pos="39999">
                <a:srgbClr val="85C2FF"/>
              </a:gs>
              <a:gs pos="70000">
                <a:srgbClr val="C4D6EB"/>
              </a:gs>
              <a:gs pos="100000">
                <a:srgbClr val="FFEBFA"/>
              </a:gs>
            </a:gsLst>
            <a:lin ang="8100000" scaled="1"/>
            <a:tileRect/>
          </a:gradFill>
          <a:ln>
            <a:solidFill>
              <a:schemeClr val="accent1">
                <a:shade val="50000"/>
              </a:schemeClr>
            </a:solidFill>
          </a:ln>
        </p:spPr>
        <p:txBody>
          <a:bodyPr wrap="square" rtlCol="0">
            <a:spAutoFit/>
          </a:bodyPr>
          <a:lstStyle/>
          <a:p>
            <a:r>
              <a:rPr lang="es-ES" dirty="0" smtClean="0"/>
              <a:t>Medidas </a:t>
            </a:r>
            <a:r>
              <a:rPr lang="es-ES" dirty="0" smtClean="0"/>
              <a:t>directas </a:t>
            </a:r>
            <a:r>
              <a:rPr lang="es-ES" dirty="0" smtClean="0"/>
              <a:t>implementadas por los EEMM:</a:t>
            </a:r>
          </a:p>
          <a:p>
            <a:endParaRPr lang="es-ES" dirty="0" smtClean="0"/>
          </a:p>
          <a:p>
            <a:pPr>
              <a:buFont typeface="Wingdings" pitchFamily="2" charset="2"/>
              <a:buChar char="Ø"/>
            </a:pPr>
            <a:r>
              <a:rPr lang="es-ES" sz="1600" i="1" dirty="0" smtClean="0"/>
              <a:t> </a:t>
            </a:r>
            <a:r>
              <a:rPr lang="es-ES" sz="1600" dirty="0" smtClean="0"/>
              <a:t>GB: Obligación para los comercializadores de mayor tamaño (ECO)</a:t>
            </a:r>
          </a:p>
          <a:p>
            <a:pPr>
              <a:buFont typeface="Wingdings" pitchFamily="2" charset="2"/>
              <a:buChar char="Ø"/>
            </a:pPr>
            <a:r>
              <a:rPr lang="es-ES" sz="1600" dirty="0" smtClean="0"/>
              <a:t>Desgravaciones fiscales por inversiones en ahorro energía</a:t>
            </a:r>
            <a:r>
              <a:rPr lang="es-ES" sz="1600" i="1" dirty="0" smtClean="0"/>
              <a:t>: FR, IT</a:t>
            </a:r>
          </a:p>
          <a:p>
            <a:pPr>
              <a:buFont typeface="Wingdings" pitchFamily="2" charset="2"/>
              <a:buChar char="Ø"/>
            </a:pPr>
            <a:r>
              <a:rPr lang="es-ES" sz="1600" dirty="0" smtClean="0"/>
              <a:t>Subsidios a consumidores con bajos ingresos y casas de una determinada antigüedad: FR. </a:t>
            </a:r>
            <a:endParaRPr lang="es-ES" sz="1600" i="1" dirty="0" smtClean="0"/>
          </a:p>
          <a:p>
            <a:pPr>
              <a:buFont typeface="Wingdings" pitchFamily="2" charset="2"/>
              <a:buChar char="Ø"/>
            </a:pPr>
            <a:r>
              <a:rPr lang="es-ES" sz="1600" dirty="0" smtClean="0"/>
              <a:t>Visitas “energéticas” gratuitas/Tutores de energía. BE</a:t>
            </a:r>
          </a:p>
          <a:p>
            <a:endParaRPr lang="es-ES" dirty="0"/>
          </a:p>
        </p:txBody>
      </p:sp>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22</a:t>
            </a:fld>
            <a:endParaRPr lang="es-ES" dirty="0"/>
          </a:p>
        </p:txBody>
      </p:sp>
      <p:sp>
        <p:nvSpPr>
          <p:cNvPr id="7" name="6 Título"/>
          <p:cNvSpPr>
            <a:spLocks noGrp="1"/>
          </p:cNvSpPr>
          <p:nvPr>
            <p:ph type="title"/>
          </p:nvPr>
        </p:nvSpPr>
        <p:spPr>
          <a:xfrm>
            <a:off x="2051720" y="188640"/>
            <a:ext cx="6840760" cy="720080"/>
          </a:xfrm>
        </p:spPr>
        <p:txBody>
          <a:bodyPr/>
          <a:lstStyle/>
          <a:p>
            <a:r>
              <a:rPr lang="es-ES_tradnl" sz="2400" dirty="0" smtClean="0"/>
              <a:t>Medidas de eficiencia energética</a:t>
            </a:r>
            <a:endParaRPr lang="es-ES" sz="2000" dirty="0"/>
          </a:p>
        </p:txBody>
      </p:sp>
      <p:graphicFrame>
        <p:nvGraphicFramePr>
          <p:cNvPr id="10" name="Diagram 8">
            <a:hlinkClick r:id="rId3"/>
          </p:cNvPr>
          <p:cNvGraphicFramePr/>
          <p:nvPr/>
        </p:nvGraphicFramePr>
        <p:xfrm>
          <a:off x="0" y="1268760"/>
          <a:ext cx="8858280" cy="5232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23</a:t>
            </a:fld>
            <a:endParaRPr lang="es-ES" dirty="0"/>
          </a:p>
        </p:txBody>
      </p:sp>
      <p:sp>
        <p:nvSpPr>
          <p:cNvPr id="7" name="6 Título"/>
          <p:cNvSpPr>
            <a:spLocks noGrp="1"/>
          </p:cNvSpPr>
          <p:nvPr>
            <p:ph type="title"/>
          </p:nvPr>
        </p:nvSpPr>
        <p:spPr>
          <a:xfrm>
            <a:off x="2051720" y="188640"/>
            <a:ext cx="6840760" cy="720080"/>
          </a:xfrm>
        </p:spPr>
        <p:txBody>
          <a:bodyPr/>
          <a:lstStyle/>
          <a:p>
            <a:r>
              <a:rPr lang="es-ES_tradnl" sz="2400" dirty="0" smtClean="0"/>
              <a:t>Medidas de eficiencia energética</a:t>
            </a:r>
            <a:endParaRPr lang="es-ES" sz="2000" dirty="0"/>
          </a:p>
        </p:txBody>
      </p:sp>
      <p:sp>
        <p:nvSpPr>
          <p:cNvPr id="5" name="Rounded Rectangle 6"/>
          <p:cNvSpPr/>
          <p:nvPr/>
        </p:nvSpPr>
        <p:spPr>
          <a:xfrm>
            <a:off x="395536" y="1124744"/>
            <a:ext cx="8208912" cy="432048"/>
          </a:xfrm>
          <a:prstGeom prst="roundRect">
            <a:avLst/>
          </a:prstGeom>
          <a:solidFill>
            <a:schemeClr val="accent6"/>
          </a:solidFill>
          <a:ln>
            <a:solidFill>
              <a:schemeClr val="accent3"/>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2000" b="1" dirty="0" smtClean="0">
                <a:solidFill>
                  <a:srgbClr val="FFFFFF"/>
                </a:solidFill>
              </a:rPr>
              <a:t>Impacto de algunas de estas medidas:</a:t>
            </a:r>
            <a:endParaRPr lang="en-US" sz="2000" b="1" dirty="0">
              <a:solidFill>
                <a:srgbClr val="FFFFFF"/>
              </a:solidFill>
            </a:endParaRPr>
          </a:p>
        </p:txBody>
      </p:sp>
      <p:grpSp>
        <p:nvGrpSpPr>
          <p:cNvPr id="9" name="8 Grupo"/>
          <p:cNvGrpSpPr/>
          <p:nvPr/>
        </p:nvGrpSpPr>
        <p:grpSpPr>
          <a:xfrm>
            <a:off x="395536" y="1916832"/>
            <a:ext cx="1749894" cy="1627537"/>
            <a:chOff x="628579" y="664"/>
            <a:chExt cx="1749894" cy="1627537"/>
          </a:xfrm>
        </p:grpSpPr>
        <p:sp>
          <p:nvSpPr>
            <p:cNvPr id="10" name="9 Rectángulo redondeado"/>
            <p:cNvSpPr/>
            <p:nvPr/>
          </p:nvSpPr>
          <p:spPr>
            <a:xfrm>
              <a:off x="628579" y="664"/>
              <a:ext cx="1749894" cy="1627537"/>
            </a:xfrm>
            <a:prstGeom prst="roundRect">
              <a:avLst/>
            </a:prstGeom>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sp>
        <p:sp>
          <p:nvSpPr>
            <p:cNvPr id="11" name="10 Rectángulo"/>
            <p:cNvSpPr/>
            <p:nvPr/>
          </p:nvSpPr>
          <p:spPr>
            <a:xfrm>
              <a:off x="708029" y="80114"/>
              <a:ext cx="1590994" cy="14686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kern="1200" dirty="0" smtClean="0"/>
                <a:t>ERDF (European  Regional Development Fund) (FR)</a:t>
              </a:r>
              <a:endParaRPr lang="es-ES" sz="2000" kern="1200" dirty="0"/>
            </a:p>
          </p:txBody>
        </p:sp>
      </p:grpSp>
      <p:sp>
        <p:nvSpPr>
          <p:cNvPr id="13" name="12 Flecha abajo"/>
          <p:cNvSpPr/>
          <p:nvPr/>
        </p:nvSpPr>
        <p:spPr>
          <a:xfrm rot="16200000">
            <a:off x="2556138" y="2060486"/>
            <a:ext cx="647348" cy="122413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grpSp>
        <p:nvGrpSpPr>
          <p:cNvPr id="15" name="14 Grupo"/>
          <p:cNvGrpSpPr/>
          <p:nvPr/>
        </p:nvGrpSpPr>
        <p:grpSpPr>
          <a:xfrm>
            <a:off x="3527376" y="1844824"/>
            <a:ext cx="5077072" cy="1627537"/>
            <a:chOff x="628579" y="664"/>
            <a:chExt cx="1749894" cy="1627537"/>
          </a:xfrm>
        </p:grpSpPr>
        <p:sp>
          <p:nvSpPr>
            <p:cNvPr id="16" name="15 Rectángulo redondeado"/>
            <p:cNvSpPr/>
            <p:nvPr/>
          </p:nvSpPr>
          <p:spPr>
            <a:xfrm>
              <a:off x="628579" y="664"/>
              <a:ext cx="1749894" cy="1627537"/>
            </a:xfrm>
            <a:prstGeom prst="roundRect">
              <a:avLst/>
            </a:prstGeom>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txBody>
            <a:bodyPr/>
            <a:lstStyle/>
            <a:p>
              <a:pPr>
                <a:buFont typeface="Arial" pitchFamily="34" charset="0"/>
                <a:buChar char="•"/>
              </a:pPr>
              <a:r>
                <a:rPr lang="es-ES_tradnl" dirty="0" smtClean="0"/>
                <a:t> Generó una inversión total de 1.000 M€</a:t>
              </a:r>
            </a:p>
            <a:p>
              <a:pPr>
                <a:buFont typeface="Arial" pitchFamily="34" charset="0"/>
                <a:buChar char="•"/>
              </a:pPr>
              <a:r>
                <a:rPr lang="es-ES_tradnl" dirty="0" smtClean="0"/>
                <a:t> 15.000 empleos</a:t>
              </a:r>
            </a:p>
            <a:p>
              <a:pPr>
                <a:buFont typeface="Arial" pitchFamily="34" charset="0"/>
                <a:buChar char="•"/>
              </a:pPr>
              <a:r>
                <a:rPr lang="es-ES_tradnl" dirty="0" smtClean="0"/>
                <a:t>50.000 viviendas renovadas</a:t>
              </a:r>
            </a:p>
            <a:p>
              <a:pPr>
                <a:buFont typeface="Arial" pitchFamily="34" charset="0"/>
                <a:buChar char="•"/>
              </a:pPr>
              <a:r>
                <a:rPr lang="es-ES_tradnl" dirty="0" smtClean="0"/>
                <a:t> Reducción anual del consumo estimada en 40%</a:t>
              </a:r>
              <a:endParaRPr lang="es-ES" dirty="0"/>
            </a:p>
          </p:txBody>
        </p:sp>
        <p:sp>
          <p:nvSpPr>
            <p:cNvPr id="17" name="16 Rectángulo"/>
            <p:cNvSpPr/>
            <p:nvPr/>
          </p:nvSpPr>
          <p:spPr>
            <a:xfrm>
              <a:off x="708029" y="80114"/>
              <a:ext cx="1590994" cy="14686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endParaRPr lang="es-ES" sz="2000" kern="1200" dirty="0"/>
            </a:p>
          </p:txBody>
        </p:sp>
      </p:grpSp>
      <p:sp>
        <p:nvSpPr>
          <p:cNvPr id="18" name="17 CuadroTexto"/>
          <p:cNvSpPr txBox="1"/>
          <p:nvPr/>
        </p:nvSpPr>
        <p:spPr>
          <a:xfrm>
            <a:off x="2195736" y="1916832"/>
            <a:ext cx="122413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s-ES_tradnl" b="1" i="1" dirty="0" smtClean="0"/>
              <a:t>200 M€</a:t>
            </a:r>
            <a:endParaRPr lang="es-ES" b="1" i="1" dirty="0"/>
          </a:p>
        </p:txBody>
      </p:sp>
      <p:grpSp>
        <p:nvGrpSpPr>
          <p:cNvPr id="19" name="18 Grupo"/>
          <p:cNvGrpSpPr/>
          <p:nvPr/>
        </p:nvGrpSpPr>
        <p:grpSpPr>
          <a:xfrm>
            <a:off x="467544" y="4221088"/>
            <a:ext cx="1749894" cy="1627537"/>
            <a:chOff x="628579" y="664"/>
            <a:chExt cx="1749894" cy="1627537"/>
          </a:xfrm>
        </p:grpSpPr>
        <p:sp>
          <p:nvSpPr>
            <p:cNvPr id="20" name="19 Rectángulo redondeado"/>
            <p:cNvSpPr/>
            <p:nvPr/>
          </p:nvSpPr>
          <p:spPr>
            <a:xfrm>
              <a:off x="628579" y="664"/>
              <a:ext cx="1749894" cy="1627537"/>
            </a:xfrm>
            <a:prstGeom prst="roundRect">
              <a:avLst/>
            </a:prstGeom>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sp>
        <p:sp>
          <p:nvSpPr>
            <p:cNvPr id="21" name="20 Rectángulo"/>
            <p:cNvSpPr/>
            <p:nvPr/>
          </p:nvSpPr>
          <p:spPr>
            <a:xfrm>
              <a:off x="708029" y="80114"/>
              <a:ext cx="1590994" cy="14686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s-ES" sz="2000" dirty="0" smtClean="0"/>
                <a:t>Warm Homes Scheme (</a:t>
              </a:r>
              <a:r>
                <a:rPr lang="es-ES" sz="1400" dirty="0" smtClean="0"/>
                <a:t>Irlanda del Norte)</a:t>
              </a:r>
              <a:endParaRPr lang="es-ES" sz="2000" kern="1200" dirty="0"/>
            </a:p>
          </p:txBody>
        </p:sp>
      </p:grpSp>
      <p:sp>
        <p:nvSpPr>
          <p:cNvPr id="22" name="21 Flecha abajo"/>
          <p:cNvSpPr/>
          <p:nvPr/>
        </p:nvSpPr>
        <p:spPr>
          <a:xfrm rot="16200000">
            <a:off x="2628146" y="4364742"/>
            <a:ext cx="647348" cy="122413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grpSp>
        <p:nvGrpSpPr>
          <p:cNvPr id="23" name="22 Grupo"/>
          <p:cNvGrpSpPr/>
          <p:nvPr/>
        </p:nvGrpSpPr>
        <p:grpSpPr>
          <a:xfrm>
            <a:off x="3635896" y="3717031"/>
            <a:ext cx="5077072" cy="2448273"/>
            <a:chOff x="628579" y="-156840"/>
            <a:chExt cx="1749894" cy="1785041"/>
          </a:xfrm>
        </p:grpSpPr>
        <p:sp>
          <p:nvSpPr>
            <p:cNvPr id="24" name="23 Rectángulo redondeado"/>
            <p:cNvSpPr/>
            <p:nvPr/>
          </p:nvSpPr>
          <p:spPr>
            <a:xfrm>
              <a:off x="628579" y="-156840"/>
              <a:ext cx="1749894" cy="1785041"/>
            </a:xfrm>
            <a:prstGeom prst="roundRect">
              <a:avLst/>
            </a:prstGeom>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txBody>
            <a:bodyPr/>
            <a:lstStyle/>
            <a:p>
              <a:pPr>
                <a:buFont typeface="Arial" pitchFamily="34" charset="0"/>
                <a:buChar char="•"/>
              </a:pPr>
              <a:r>
                <a:rPr lang="es-ES_tradnl" sz="1600" dirty="0" smtClean="0"/>
                <a:t> </a:t>
              </a:r>
              <a:r>
                <a:rPr lang="es-ES" sz="1600" dirty="0" smtClean="0"/>
                <a:t>Plan de reforma de viviendas que se encontraran en situación de pobreza energética, financiado por el gobierno</a:t>
              </a:r>
            </a:p>
            <a:p>
              <a:pPr>
                <a:buFont typeface="Arial" pitchFamily="34" charset="0"/>
                <a:buChar char="•"/>
              </a:pPr>
              <a:endParaRPr lang="es-ES_tradnl" sz="1600" dirty="0" smtClean="0"/>
            </a:p>
            <a:p>
              <a:pPr>
                <a:buFont typeface="Arial" pitchFamily="34" charset="0"/>
                <a:buChar char="•"/>
              </a:pPr>
              <a:r>
                <a:rPr lang="es-ES_tradnl" sz="1600" dirty="0" smtClean="0"/>
                <a:t> </a:t>
              </a:r>
              <a:r>
                <a:rPr lang="es-ES" sz="1600" dirty="0" smtClean="0"/>
                <a:t>42% del coste del programa fue compensado por el ahorro generado en costes de salud </a:t>
              </a:r>
            </a:p>
            <a:p>
              <a:endParaRPr lang="es-ES_tradnl" sz="1600" dirty="0" smtClean="0"/>
            </a:p>
            <a:p>
              <a:pPr>
                <a:buFont typeface="Arial" pitchFamily="34" charset="0"/>
                <a:buChar char="•"/>
              </a:pPr>
              <a:r>
                <a:rPr lang="es-ES" sz="1600" dirty="0" smtClean="0"/>
                <a:t>Sin contar los impactos en empleo, ahorro de energía, emisiones de CO</a:t>
              </a:r>
              <a:r>
                <a:rPr lang="es-ES" sz="1600" baseline="-25000" dirty="0" smtClean="0"/>
                <a:t>2</a:t>
              </a:r>
              <a:r>
                <a:rPr lang="es-ES" sz="1600" dirty="0" smtClean="0"/>
                <a:t>.</a:t>
              </a:r>
              <a:endParaRPr lang="es-ES" sz="1600" dirty="0"/>
            </a:p>
          </p:txBody>
        </p:sp>
        <p:sp>
          <p:nvSpPr>
            <p:cNvPr id="25" name="24 Rectángulo"/>
            <p:cNvSpPr/>
            <p:nvPr/>
          </p:nvSpPr>
          <p:spPr>
            <a:xfrm>
              <a:off x="708029" y="80114"/>
              <a:ext cx="1590994" cy="146863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endParaRPr lang="es-ES" sz="2000" kern="1200" dirty="0"/>
            </a:p>
          </p:txBody>
        </p:sp>
      </p:grpSp>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24</a:t>
            </a:fld>
            <a:endParaRPr lang="es-ES" dirty="0"/>
          </a:p>
        </p:txBody>
      </p:sp>
      <p:sp>
        <p:nvSpPr>
          <p:cNvPr id="7" name="6 Título"/>
          <p:cNvSpPr>
            <a:spLocks noGrp="1"/>
          </p:cNvSpPr>
          <p:nvPr>
            <p:ph type="title"/>
          </p:nvPr>
        </p:nvSpPr>
        <p:spPr>
          <a:xfrm>
            <a:off x="2051720" y="188640"/>
            <a:ext cx="6840760" cy="720080"/>
          </a:xfrm>
        </p:spPr>
        <p:txBody>
          <a:bodyPr/>
          <a:lstStyle/>
          <a:p>
            <a:r>
              <a:rPr lang="es-ES_tradnl" sz="2400" dirty="0" smtClean="0"/>
              <a:t>Recomendaciones CE finales</a:t>
            </a:r>
            <a:endParaRPr lang="es-ES" sz="2000" dirty="0"/>
          </a:p>
        </p:txBody>
      </p:sp>
      <p:sp>
        <p:nvSpPr>
          <p:cNvPr id="10" name="9 Rectángulo"/>
          <p:cNvSpPr/>
          <p:nvPr/>
        </p:nvSpPr>
        <p:spPr>
          <a:xfrm>
            <a:off x="323528" y="1142984"/>
            <a:ext cx="8496944" cy="5647700"/>
          </a:xfrm>
          <a:prstGeom prst="rect">
            <a:avLst/>
          </a:prstGeom>
        </p:spPr>
        <p:txBody>
          <a:bodyPr wrap="square">
            <a:spAutoFit/>
          </a:bodyPr>
          <a:lstStyle/>
          <a:p>
            <a:pPr lvl="0" algn="just">
              <a:spcBef>
                <a:spcPts val="600"/>
              </a:spcBef>
              <a:spcAft>
                <a:spcPts val="600"/>
              </a:spcAft>
              <a:buFont typeface="Wingdings" pitchFamily="2" charset="2"/>
              <a:buChar char="Ø"/>
            </a:pPr>
            <a:r>
              <a:rPr lang="es-ES" dirty="0" smtClean="0"/>
              <a:t> Revisión políticas: garantizar que se obtiene una </a:t>
            </a:r>
            <a:r>
              <a:rPr lang="es-ES" u="sng" dirty="0" smtClean="0"/>
              <a:t>combinación óptima de políticas </a:t>
            </a:r>
            <a:r>
              <a:rPr lang="es-ES" dirty="0" smtClean="0"/>
              <a:t>sociales, de energía, y de vivienda, etc. </a:t>
            </a:r>
            <a:endParaRPr lang="es-ES" dirty="0" smtClean="0"/>
          </a:p>
          <a:p>
            <a:pPr lvl="0" algn="just">
              <a:spcBef>
                <a:spcPts val="600"/>
              </a:spcBef>
              <a:spcAft>
                <a:spcPts val="600"/>
              </a:spcAft>
              <a:buFont typeface="Wingdings" pitchFamily="2" charset="2"/>
              <a:buChar char="Ø"/>
            </a:pPr>
            <a:r>
              <a:rPr lang="es-ES" u="sng" dirty="0" smtClean="0"/>
              <a:t>Centrarse </a:t>
            </a:r>
            <a:r>
              <a:rPr lang="es-ES" u="sng" dirty="0" smtClean="0"/>
              <a:t>en la prevención a largo plazo </a:t>
            </a:r>
            <a:r>
              <a:rPr lang="es-ES" dirty="0" smtClean="0"/>
              <a:t>en lugar del apoyo a corto plazo</a:t>
            </a:r>
            <a:r>
              <a:rPr lang="es-ES" dirty="0" smtClean="0"/>
              <a:t>.</a:t>
            </a:r>
          </a:p>
          <a:p>
            <a:pPr lvl="0" algn="just">
              <a:spcBef>
                <a:spcPts val="600"/>
              </a:spcBef>
              <a:spcAft>
                <a:spcPts val="600"/>
              </a:spcAft>
              <a:buFont typeface="Wingdings" pitchFamily="2" charset="2"/>
              <a:buChar char="Ø"/>
            </a:pPr>
            <a:r>
              <a:rPr lang="es-ES" dirty="0" smtClean="0"/>
              <a:t> </a:t>
            </a:r>
            <a:r>
              <a:rPr lang="es-ES" u="sng" dirty="0" smtClean="0"/>
              <a:t>Invertir en medidas de eficiencia energética </a:t>
            </a:r>
            <a:r>
              <a:rPr lang="es-ES" dirty="0" smtClean="0"/>
              <a:t>para reducir las facturas, mejorar la salud , generar y al mismo tiempo cumplir con los objetivos de emisiones de </a:t>
            </a:r>
            <a:r>
              <a:rPr lang="es-ES" dirty="0" smtClean="0"/>
              <a:t>CO2</a:t>
            </a:r>
          </a:p>
          <a:p>
            <a:pPr lvl="0" algn="just">
              <a:spcBef>
                <a:spcPts val="600"/>
              </a:spcBef>
              <a:spcAft>
                <a:spcPts val="600"/>
              </a:spcAft>
              <a:buFont typeface="Wingdings" pitchFamily="2" charset="2"/>
              <a:buChar char="Ø"/>
            </a:pPr>
            <a:r>
              <a:rPr lang="es-ES" u="sng" dirty="0" smtClean="0"/>
              <a:t> </a:t>
            </a:r>
            <a:r>
              <a:rPr lang="es-ES" u="sng" dirty="0" smtClean="0"/>
              <a:t>Tarifas sociales focalizadas, y pagos directos</a:t>
            </a:r>
            <a:r>
              <a:rPr lang="es-ES" dirty="0" smtClean="0"/>
              <a:t> en lugar de precios regulados para la totalidad de consumidores </a:t>
            </a:r>
            <a:r>
              <a:rPr lang="es-ES" dirty="0" smtClean="0"/>
              <a:t>domésticos</a:t>
            </a:r>
          </a:p>
          <a:p>
            <a:pPr lvl="0" algn="just">
              <a:spcBef>
                <a:spcPts val="600"/>
              </a:spcBef>
              <a:spcAft>
                <a:spcPts val="600"/>
              </a:spcAft>
              <a:buFont typeface="Wingdings" pitchFamily="2" charset="2"/>
              <a:buChar char="Ø"/>
            </a:pPr>
            <a:r>
              <a:rPr lang="es-ES" dirty="0" smtClean="0"/>
              <a:t> </a:t>
            </a:r>
            <a:r>
              <a:rPr lang="es-ES" dirty="0" smtClean="0"/>
              <a:t>Los pagos directos puede </a:t>
            </a:r>
            <a:r>
              <a:rPr lang="es-ES" u="sng" dirty="0" smtClean="0"/>
              <a:t>incentivar un comportamiento más eficiente </a:t>
            </a:r>
            <a:r>
              <a:rPr lang="es-ES" dirty="0" smtClean="0"/>
              <a:t>desde el punto de vista </a:t>
            </a:r>
            <a:r>
              <a:rPr lang="es-ES" dirty="0" smtClean="0"/>
              <a:t>energético</a:t>
            </a:r>
          </a:p>
          <a:p>
            <a:pPr lvl="0" algn="just">
              <a:spcBef>
                <a:spcPts val="600"/>
              </a:spcBef>
              <a:spcAft>
                <a:spcPts val="600"/>
              </a:spcAft>
              <a:buFont typeface="Wingdings" pitchFamily="2" charset="2"/>
              <a:buChar char="Ø"/>
            </a:pPr>
            <a:r>
              <a:rPr lang="es-ES" dirty="0" smtClean="0"/>
              <a:t> </a:t>
            </a:r>
            <a:r>
              <a:rPr lang="es-ES" dirty="0" smtClean="0"/>
              <a:t>El sector debe proporcionar información accesible</a:t>
            </a:r>
            <a:r>
              <a:rPr lang="es-ES" dirty="0" smtClean="0"/>
              <a:t>.</a:t>
            </a:r>
          </a:p>
          <a:p>
            <a:pPr lvl="0" algn="just">
              <a:spcBef>
                <a:spcPts val="600"/>
              </a:spcBef>
              <a:spcAft>
                <a:spcPts val="600"/>
              </a:spcAft>
              <a:buFont typeface="Wingdings" pitchFamily="2" charset="2"/>
              <a:buChar char="Ø"/>
            </a:pPr>
            <a:r>
              <a:rPr lang="es-ES" dirty="0" smtClean="0"/>
              <a:t> </a:t>
            </a:r>
            <a:r>
              <a:rPr lang="es-ES" u="sng" dirty="0" smtClean="0"/>
              <a:t>Capacitar a los consumidores </a:t>
            </a:r>
            <a:r>
              <a:rPr lang="es-ES" dirty="0" smtClean="0"/>
              <a:t>mediante por ejemplo la gestión de la demanda, el suministro de información, etc</a:t>
            </a:r>
            <a:r>
              <a:rPr lang="es-ES" dirty="0" smtClean="0"/>
              <a:t>.</a:t>
            </a:r>
          </a:p>
          <a:p>
            <a:pPr lvl="0" algn="just">
              <a:spcBef>
                <a:spcPts val="600"/>
              </a:spcBef>
              <a:spcAft>
                <a:spcPts val="600"/>
              </a:spcAft>
              <a:buFont typeface="Wingdings" pitchFamily="2" charset="2"/>
              <a:buChar char="Ø"/>
            </a:pPr>
            <a:r>
              <a:rPr lang="es-ES" dirty="0" smtClean="0"/>
              <a:t> </a:t>
            </a:r>
            <a:r>
              <a:rPr lang="es-ES" u="sng" dirty="0" smtClean="0"/>
              <a:t>Mejorar el papel/interacción de los diferentes actores del sector</a:t>
            </a:r>
            <a:r>
              <a:rPr lang="es-ES" dirty="0" smtClean="0"/>
              <a:t>: Gobierno, reguladores, </a:t>
            </a:r>
            <a:r>
              <a:rPr lang="es-ES" dirty="0" smtClean="0"/>
              <a:t>empresas del </a:t>
            </a:r>
            <a:r>
              <a:rPr lang="es-ES" dirty="0" smtClean="0"/>
              <a:t>sector, las asociaciones de consumidores, defensores del pueblo , etc.</a:t>
            </a:r>
            <a:endParaRPr lang="es-ES" sz="2400" dirty="0" smtClean="0"/>
          </a:p>
          <a:p>
            <a:pPr lvl="1">
              <a:buFont typeface="Wingdings" pitchFamily="2" charset="2"/>
              <a:buChar char="Ø"/>
              <a:defRPr/>
            </a:pPr>
            <a:endParaRPr lang="es-ES" altLang="fr-FR" sz="1600" dirty="0" smtClean="0">
              <a:latin typeface="Arial" charset="0"/>
            </a:endParaRPr>
          </a:p>
        </p:txBody>
      </p:sp>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98820213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3</a:t>
            </a:fld>
            <a:endParaRPr lang="es-ES" dirty="0"/>
          </a:p>
        </p:txBody>
      </p:sp>
      <p:sp>
        <p:nvSpPr>
          <p:cNvPr id="13" name="12 Título"/>
          <p:cNvSpPr>
            <a:spLocks noGrp="1"/>
          </p:cNvSpPr>
          <p:nvPr>
            <p:ph type="title"/>
          </p:nvPr>
        </p:nvSpPr>
        <p:spPr>
          <a:xfrm>
            <a:off x="2428860" y="0"/>
            <a:ext cx="6463620" cy="720080"/>
          </a:xfrm>
        </p:spPr>
        <p:txBody>
          <a:bodyPr/>
          <a:lstStyle/>
          <a:p>
            <a:r>
              <a:rPr lang="es-ES" dirty="0" smtClean="0"/>
              <a:t>Factores que inciden en la vulnerabilidad</a:t>
            </a:r>
            <a:endParaRPr lang="es-ES" dirty="0"/>
          </a:p>
        </p:txBody>
      </p:sp>
      <p:graphicFrame>
        <p:nvGraphicFramePr>
          <p:cNvPr id="6" name="Table 2"/>
          <p:cNvGraphicFramePr>
            <a:graphicFrameLocks noGrp="1"/>
          </p:cNvGraphicFramePr>
          <p:nvPr/>
        </p:nvGraphicFramePr>
        <p:xfrm>
          <a:off x="857224" y="1285860"/>
          <a:ext cx="7848600" cy="4663500"/>
        </p:xfrm>
        <a:graphic>
          <a:graphicData uri="http://schemas.openxmlformats.org/drawingml/2006/table">
            <a:tbl>
              <a:tblPr firstRow="1" bandRow="1">
                <a:tableStyleId>{5C22544A-7EE6-4342-B048-85BDC9FD1C3A}</a:tableStyleId>
              </a:tblPr>
              <a:tblGrid>
                <a:gridCol w="2088728"/>
                <a:gridCol w="2088232"/>
                <a:gridCol w="1944216"/>
                <a:gridCol w="1727424"/>
              </a:tblGrid>
              <a:tr h="529282">
                <a:tc>
                  <a:txBody>
                    <a:bodyPr/>
                    <a:lstStyle/>
                    <a:p>
                      <a:r>
                        <a:rPr lang="en-US" sz="1600" dirty="0" smtClean="0"/>
                        <a:t>Condiciones</a:t>
                      </a:r>
                      <a:r>
                        <a:rPr lang="en-US" sz="1600" baseline="0" dirty="0" smtClean="0"/>
                        <a:t> del Mercado</a:t>
                      </a:r>
                      <a:endParaRPr lang="en-GB" sz="1600" dirty="0"/>
                    </a:p>
                  </a:txBody>
                  <a:tcPr marL="91447" marR="91447" marT="45730" marB="45730"/>
                </a:tc>
                <a:tc>
                  <a:txBody>
                    <a:bodyPr/>
                    <a:lstStyle/>
                    <a:p>
                      <a:r>
                        <a:rPr lang="en-US" sz="1600" dirty="0" smtClean="0"/>
                        <a:t>Situación</a:t>
                      </a:r>
                      <a:r>
                        <a:rPr lang="en-US" sz="1600" baseline="0" dirty="0" smtClean="0"/>
                        <a:t> </a:t>
                      </a:r>
                      <a:r>
                        <a:rPr lang="en-US" sz="1600" dirty="0" smtClean="0"/>
                        <a:t>Individual</a:t>
                      </a:r>
                      <a:endParaRPr lang="en-GB" sz="1600" dirty="0"/>
                    </a:p>
                  </a:txBody>
                  <a:tcPr marL="91447" marR="91447" marT="45730" marB="45730"/>
                </a:tc>
                <a:tc>
                  <a:txBody>
                    <a:bodyPr/>
                    <a:lstStyle/>
                    <a:p>
                      <a:r>
                        <a:rPr lang="en-US" sz="1600" dirty="0" smtClean="0"/>
                        <a:t>Condiciones</a:t>
                      </a:r>
                      <a:r>
                        <a:rPr lang="en-US" sz="1600" baseline="0" dirty="0" smtClean="0"/>
                        <a:t> de vida</a:t>
                      </a:r>
                      <a:endParaRPr lang="en-GB" sz="1600" dirty="0"/>
                    </a:p>
                  </a:txBody>
                  <a:tcPr marL="91447" marR="91447" marT="45730" marB="45730"/>
                </a:tc>
                <a:tc>
                  <a:txBody>
                    <a:bodyPr/>
                    <a:lstStyle/>
                    <a:p>
                      <a:r>
                        <a:rPr lang="en-GB" sz="1600" dirty="0" smtClean="0"/>
                        <a:t>Ambiente</a:t>
                      </a:r>
                      <a:r>
                        <a:rPr lang="en-GB" sz="1600" baseline="0" dirty="0" smtClean="0"/>
                        <a:t> Social/Geográfico</a:t>
                      </a:r>
                      <a:endParaRPr lang="en-GB" sz="1600" dirty="0"/>
                    </a:p>
                  </a:txBody>
                  <a:tcPr marL="91447" marR="91447" marT="45730" marB="45730"/>
                </a:tc>
              </a:tr>
              <a:tr h="1643521">
                <a:tc>
                  <a:txBody>
                    <a:bodyPr/>
                    <a:lstStyle/>
                    <a:p>
                      <a:r>
                        <a:rPr lang="en-US" sz="1400" dirty="0" smtClean="0"/>
                        <a:t>Nivel</a:t>
                      </a:r>
                      <a:r>
                        <a:rPr lang="en-US" sz="1400" baseline="0" dirty="0" smtClean="0"/>
                        <a:t> de p</a:t>
                      </a:r>
                      <a:r>
                        <a:rPr lang="en-US" sz="1400" dirty="0" smtClean="0"/>
                        <a:t>recios de la energía</a:t>
                      </a:r>
                    </a:p>
                    <a:p>
                      <a:endParaRPr lang="en-US" sz="1400" dirty="0" smtClean="0"/>
                    </a:p>
                    <a:p>
                      <a:r>
                        <a:rPr lang="en-US" sz="1400" baseline="0" dirty="0" smtClean="0"/>
                        <a:t>Estado de la competencia</a:t>
                      </a:r>
                      <a:endParaRPr lang="en-US" sz="1400" dirty="0" smtClean="0"/>
                    </a:p>
                  </a:txBody>
                  <a:tcPr marL="91447" marR="91447"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Nivel de Ingresos</a:t>
                      </a:r>
                      <a:endParaRPr lang="en-GB"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Salud y discapacidades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Habilidades</a:t>
                      </a:r>
                      <a:r>
                        <a:rPr lang="en-GB" sz="1400" baseline="0" dirty="0" smtClean="0"/>
                        <a:t> IT/acceso a internet</a:t>
                      </a: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Educación</a:t>
                      </a:r>
                    </a:p>
                  </a:txBody>
                  <a:tcPr marL="91447" marR="91447" marT="45730" marB="45730"/>
                </a:tc>
                <a:tc>
                  <a:txBody>
                    <a:bodyPr/>
                    <a:lstStyle/>
                    <a:p>
                      <a:r>
                        <a:rPr lang="en-GB" sz="1400" dirty="0" smtClean="0"/>
                        <a:t>Infra-ocupado</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Tipo de calefaccion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t>Calidad</a:t>
                      </a:r>
                      <a:r>
                        <a:rPr lang="en-GB" sz="1400" baseline="0" dirty="0" smtClean="0"/>
                        <a:t> de la vivienda</a:t>
                      </a:r>
                      <a:endParaRPr lang="en-GB" sz="1400" dirty="0" smtClean="0"/>
                    </a:p>
                    <a:p>
                      <a:endParaRPr lang="en-GB" sz="1400" dirty="0"/>
                    </a:p>
                  </a:txBody>
                  <a:tcPr marL="91447" marR="91447" marT="45730" marB="45730"/>
                </a:tc>
                <a:tc>
                  <a:txBody>
                    <a:bodyPr/>
                    <a:lstStyle/>
                    <a:p>
                      <a:r>
                        <a:rPr lang="en-GB" sz="1400" dirty="0" smtClean="0"/>
                        <a:t>Estado de la economía</a:t>
                      </a:r>
                    </a:p>
                    <a:p>
                      <a:endParaRPr lang="en-GB" sz="1400" dirty="0" smtClean="0"/>
                    </a:p>
                    <a:p>
                      <a:r>
                        <a:rPr lang="en-GB" sz="1400" dirty="0" smtClean="0"/>
                        <a:t>Climatología</a:t>
                      </a:r>
                    </a:p>
                    <a:p>
                      <a:endParaRPr lang="en-GB" sz="1400" dirty="0" smtClean="0"/>
                    </a:p>
                    <a:p>
                      <a:endParaRPr lang="en-GB" sz="1400" dirty="0"/>
                    </a:p>
                  </a:txBody>
                  <a:tcPr marL="91447" marR="91447" marT="45730" marB="45730"/>
                </a:tc>
              </a:tr>
              <a:tr h="2256352">
                <a:tc>
                  <a:txBody>
                    <a:bodyPr/>
                    <a:lstStyle/>
                    <a:p>
                      <a:r>
                        <a:rPr lang="en-US" sz="1200" dirty="0" smtClean="0"/>
                        <a:t>Políticas</a:t>
                      </a:r>
                      <a:r>
                        <a:rPr lang="en-US" sz="1200" baseline="0" dirty="0" smtClean="0"/>
                        <a:t> respecto a impagos/deuda</a:t>
                      </a:r>
                    </a:p>
                    <a:p>
                      <a:endParaRPr lang="en-US" sz="1200" baseline="0" dirty="0" smtClean="0"/>
                    </a:p>
                    <a:p>
                      <a:r>
                        <a:rPr lang="en-US" sz="1200" baseline="0" dirty="0" smtClean="0"/>
                        <a:t>Prácticas de contratación/ventas</a:t>
                      </a:r>
                    </a:p>
                    <a:p>
                      <a:endParaRPr lang="en-US" sz="1200" baseline="0" dirty="0" smtClean="0"/>
                    </a:p>
                    <a:p>
                      <a:r>
                        <a:rPr lang="en-US" sz="1200" baseline="0" dirty="0" smtClean="0"/>
                        <a:t>Transparencia/accesibilidad facturas</a:t>
                      </a:r>
                    </a:p>
                    <a:p>
                      <a:endParaRPr lang="en-US" sz="1200" baseline="0" dirty="0" smtClean="0"/>
                    </a:p>
                    <a:p>
                      <a:r>
                        <a:rPr lang="en-US" sz="1200" baseline="0" dirty="0" smtClean="0"/>
                        <a:t>Métodos de pago disponibles</a:t>
                      </a:r>
                    </a:p>
                    <a:p>
                      <a:endParaRPr lang="en-US" sz="1200" baseline="0" dirty="0" smtClean="0"/>
                    </a:p>
                    <a:p>
                      <a:r>
                        <a:rPr lang="en-US" sz="1200" baseline="0" dirty="0" smtClean="0"/>
                        <a:t>Servicio de atención al cliente</a:t>
                      </a:r>
                      <a:endParaRPr lang="en-GB" sz="1200" dirty="0"/>
                    </a:p>
                  </a:txBody>
                  <a:tcPr marL="91447" marR="91447" marT="45730" marB="45730"/>
                </a:tc>
                <a:tc>
                  <a:txBody>
                    <a:bodyPr/>
                    <a:lstStyle/>
                    <a:p>
                      <a:r>
                        <a:rPr lang="en-GB" sz="1200" dirty="0" smtClean="0"/>
                        <a:t>Edad</a:t>
                      </a:r>
                    </a:p>
                    <a:p>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Familia</a:t>
                      </a:r>
                      <a:r>
                        <a:rPr lang="en-GB" sz="1200" baseline="0" dirty="0" smtClean="0"/>
                        <a:t> mono-parental/numerosa/cuidador de una persona dependiente</a:t>
                      </a: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Jubilado/Desempleado</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t>Inmigrante/nacional/minoría étnica</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smtClean="0"/>
                    </a:p>
                    <a:p>
                      <a:r>
                        <a:rPr lang="en-GB" sz="1200" dirty="0" smtClean="0"/>
                        <a:t>Contadores prepago</a:t>
                      </a:r>
                      <a:endParaRPr lang="en-GB" sz="1200" dirty="0"/>
                    </a:p>
                  </a:txBody>
                  <a:tcPr marL="91447" marR="91447"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latin typeface="+mn-lt"/>
                          <a:ea typeface="+mn-ea"/>
                          <a:cs typeface="+mn-cs"/>
                        </a:rPr>
                        <a:t>Eficiencia</a:t>
                      </a:r>
                      <a:r>
                        <a:rPr lang="en-GB" sz="1200" kern="1200" baseline="0" dirty="0" smtClean="0">
                          <a:solidFill>
                            <a:schemeClr val="dk1"/>
                          </a:solidFill>
                          <a:latin typeface="+mn-lt"/>
                          <a:ea typeface="+mn-ea"/>
                          <a:cs typeface="+mn-cs"/>
                        </a:rPr>
                        <a:t> del equipamiento </a:t>
                      </a:r>
                      <a:r>
                        <a:rPr lang="en-GB" sz="1200" kern="1200" dirty="0" smtClean="0">
                          <a:solidFill>
                            <a:schemeClr val="dk1"/>
                          </a:solidFill>
                          <a:latin typeface="+mn-lt"/>
                          <a:ea typeface="+mn-ea"/>
                          <a:cs typeface="+mn-cs"/>
                        </a:rPr>
                        <a:t> (caldera,</a:t>
                      </a:r>
                      <a:r>
                        <a:rPr lang="en-GB" sz="1200" kern="1200" baseline="0" dirty="0" smtClean="0">
                          <a:solidFill>
                            <a:schemeClr val="dk1"/>
                          </a:solidFill>
                          <a:latin typeface="+mn-lt"/>
                          <a:ea typeface="+mn-ea"/>
                          <a:cs typeface="+mn-cs"/>
                        </a:rPr>
                        <a:t> </a:t>
                      </a:r>
                      <a:r>
                        <a:rPr lang="en-GB" sz="1200" kern="1200" dirty="0" smtClean="0">
                          <a:solidFill>
                            <a:schemeClr val="dk1"/>
                          </a:solidFill>
                          <a:latin typeface="+mn-lt"/>
                          <a:ea typeface="+mn-ea"/>
                          <a:cs typeface="+mn-cs"/>
                        </a:rPr>
                        <a:t>etc.)</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dk1"/>
                          </a:solidFill>
                          <a:latin typeface="+mn-lt"/>
                          <a:ea typeface="+mn-ea"/>
                          <a:cs typeface="+mn-cs"/>
                        </a:rPr>
                        <a:t>Ubicación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En</a:t>
                      </a:r>
                      <a:r>
                        <a:rPr lang="en-US" sz="1200" kern="1200" baseline="0" dirty="0" smtClean="0">
                          <a:solidFill>
                            <a:schemeClr val="dk1"/>
                          </a:solidFill>
                          <a:latin typeface="+mn-lt"/>
                          <a:ea typeface="+mn-ea"/>
                          <a:cs typeface="+mn-cs"/>
                        </a:rPr>
                        <a:t> alquiler</a:t>
                      </a:r>
                      <a:endParaRPr lang="en-US"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endParaRPr lang="en-GB" sz="1400" dirty="0"/>
                    </a:p>
                  </a:txBody>
                  <a:tcPr marL="91447" marR="91447" marT="45730" marB="4573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dk1"/>
                          </a:solidFill>
                          <a:latin typeface="+mn-lt"/>
                          <a:ea typeface="+mn-ea"/>
                          <a:cs typeface="+mn-cs"/>
                        </a:rPr>
                        <a:t>Gobierno(local/regional/ nacional)</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ES" sz="1200" kern="1200" dirty="0" smtClean="0">
                          <a:solidFill>
                            <a:schemeClr val="dk1"/>
                          </a:solidFill>
                          <a:latin typeface="+mn-lt"/>
                          <a:ea typeface="+mn-ea"/>
                          <a:cs typeface="+mn-cs"/>
                        </a:rPr>
                        <a:t>Inclusión</a:t>
                      </a:r>
                      <a:r>
                        <a:rPr lang="es-ES" sz="1200" kern="1200" baseline="0" dirty="0" smtClean="0">
                          <a:solidFill>
                            <a:schemeClr val="dk1"/>
                          </a:solidFill>
                          <a:latin typeface="+mn-lt"/>
                          <a:ea typeface="+mn-ea"/>
                          <a:cs typeface="+mn-cs"/>
                        </a:rPr>
                        <a:t> social</a:t>
                      </a:r>
                      <a:endParaRPr lang="en-GB" sz="1200" kern="1200" dirty="0" smtClean="0">
                        <a:solidFill>
                          <a:schemeClr val="dk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dirty="0" smtClean="0"/>
                    </a:p>
                    <a:p>
                      <a:endParaRPr lang="en-GB" sz="1400" dirty="0"/>
                    </a:p>
                  </a:txBody>
                  <a:tcPr marL="91447" marR="91447" marT="45730" marB="45730"/>
                </a:tc>
              </a:tr>
            </a:tbl>
          </a:graphicData>
        </a:graphic>
      </p:graphicFrame>
      <p:sp>
        <p:nvSpPr>
          <p:cNvPr id="7" name="Rectangle 2"/>
          <p:cNvSpPr txBox="1">
            <a:spLocks noChangeArrowheads="1"/>
          </p:cNvSpPr>
          <p:nvPr/>
        </p:nvSpPr>
        <p:spPr bwMode="auto">
          <a:xfrm rot="-5400000">
            <a:off x="-273873" y="2559833"/>
            <a:ext cx="1800225" cy="395287"/>
          </a:xfrm>
          <a:prstGeom prst="rect">
            <a:avLst/>
          </a:prstGeom>
          <a:noFill/>
          <a:ln w="9525">
            <a:noFill/>
            <a:miter lim="800000"/>
            <a:headEnd/>
            <a:tailEnd/>
          </a:ln>
        </p:spPr>
        <p:txBody>
          <a:bodyPr/>
          <a:lstStyle/>
          <a:p>
            <a:pPr algn="ctr">
              <a:lnSpc>
                <a:spcPct val="90000"/>
              </a:lnSpc>
            </a:pPr>
            <a:r>
              <a:rPr lang="en-GB" sz="2000" dirty="0" smtClean="0"/>
              <a:t>Factores clave</a:t>
            </a:r>
            <a:endParaRPr lang="en-GB" sz="2000" dirty="0"/>
          </a:p>
        </p:txBody>
      </p:sp>
      <p:sp>
        <p:nvSpPr>
          <p:cNvPr id="8" name="Rectangle 2"/>
          <p:cNvSpPr txBox="1">
            <a:spLocks noChangeArrowheads="1"/>
          </p:cNvSpPr>
          <p:nvPr/>
        </p:nvSpPr>
        <p:spPr bwMode="auto">
          <a:xfrm rot="-5400000">
            <a:off x="-393729" y="4894267"/>
            <a:ext cx="2039937" cy="395287"/>
          </a:xfrm>
          <a:prstGeom prst="rect">
            <a:avLst/>
          </a:prstGeom>
          <a:noFill/>
          <a:ln w="9525">
            <a:noFill/>
            <a:miter lim="800000"/>
            <a:headEnd/>
            <a:tailEnd/>
          </a:ln>
        </p:spPr>
        <p:txBody>
          <a:bodyPr/>
          <a:lstStyle/>
          <a:p>
            <a:pPr algn="ctr">
              <a:lnSpc>
                <a:spcPct val="90000"/>
              </a:lnSpc>
            </a:pPr>
            <a:r>
              <a:rPr lang="en-GB" sz="2000" dirty="0" smtClean="0"/>
              <a:t>Intensificadores</a:t>
            </a:r>
            <a:endParaRPr lang="en-GB" sz="2000" dirty="0"/>
          </a:p>
        </p:txBody>
      </p:sp>
      <p:sp>
        <p:nvSpPr>
          <p:cNvPr id="9" name="TextBox 8"/>
          <p:cNvSpPr txBox="1"/>
          <p:nvPr/>
        </p:nvSpPr>
        <p:spPr>
          <a:xfrm>
            <a:off x="857224" y="6286520"/>
            <a:ext cx="2643206" cy="261610"/>
          </a:xfrm>
          <a:prstGeom prst="rect">
            <a:avLst/>
          </a:prstGeom>
          <a:noFill/>
        </p:spPr>
        <p:txBody>
          <a:bodyPr wrap="square" rtlCol="0">
            <a:spAutoFit/>
          </a:bodyPr>
          <a:lstStyle/>
          <a:p>
            <a:r>
              <a:rPr lang="es-ES" sz="1100" dirty="0" smtClean="0"/>
              <a:t>Fuente: Comisión Europea</a:t>
            </a:r>
            <a:endParaRPr lang="es-ES" sz="1100" dirty="0"/>
          </a:p>
        </p:txBody>
      </p:sp>
    </p:spTree>
    <p:extLst>
      <p:ext uri="{BB962C8B-B14F-4D97-AF65-F5344CB8AC3E}">
        <p14:creationId xmlns="" xmlns:p14="http://schemas.microsoft.com/office/powerpoint/2010/main" val="12718690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4</a:t>
            </a:fld>
            <a:endParaRPr lang="es-ES" dirty="0"/>
          </a:p>
        </p:txBody>
      </p:sp>
      <p:sp>
        <p:nvSpPr>
          <p:cNvPr id="7" name="6 Título"/>
          <p:cNvSpPr>
            <a:spLocks noGrp="1"/>
          </p:cNvSpPr>
          <p:nvPr>
            <p:ph type="title"/>
          </p:nvPr>
        </p:nvSpPr>
        <p:spPr>
          <a:xfrm>
            <a:off x="2915816" y="188640"/>
            <a:ext cx="5976664" cy="720080"/>
          </a:xfrm>
        </p:spPr>
        <p:txBody>
          <a:bodyPr/>
          <a:lstStyle/>
          <a:p>
            <a:r>
              <a:rPr lang="es-ES" sz="2400" dirty="0" smtClean="0"/>
              <a:t>Medidas de Protección Específicas</a:t>
            </a:r>
            <a:endParaRPr lang="es-ES" sz="2400" dirty="0"/>
          </a:p>
        </p:txBody>
      </p:sp>
      <p:sp>
        <p:nvSpPr>
          <p:cNvPr id="43" name="TextBox 42"/>
          <p:cNvSpPr txBox="1"/>
          <p:nvPr/>
        </p:nvSpPr>
        <p:spPr>
          <a:xfrm>
            <a:off x="5572132" y="1285860"/>
            <a:ext cx="3143272" cy="1477328"/>
          </a:xfrm>
          <a:prstGeom prst="rect">
            <a:avLst/>
          </a:prstGeom>
          <a:gradFill flip="none" rotWithShape="1">
            <a:gsLst>
              <a:gs pos="0">
                <a:srgbClr val="5E9EFF"/>
              </a:gs>
              <a:gs pos="39999">
                <a:srgbClr val="85C2FF"/>
              </a:gs>
              <a:gs pos="70000">
                <a:srgbClr val="C4D6EB"/>
              </a:gs>
              <a:gs pos="100000">
                <a:srgbClr val="FFEBFA"/>
              </a:gs>
            </a:gsLst>
            <a:lin ang="8100000" scaled="1"/>
            <a:tileRect/>
          </a:gradFill>
          <a:ln>
            <a:solidFill>
              <a:schemeClr val="accent1">
                <a:shade val="50000"/>
              </a:schemeClr>
            </a:solidFill>
          </a:ln>
        </p:spPr>
        <p:txBody>
          <a:bodyPr wrap="square" rtlCol="0">
            <a:spAutoFit/>
          </a:bodyPr>
          <a:lstStyle/>
          <a:p>
            <a:r>
              <a:rPr lang="es-ES" dirty="0" smtClean="0"/>
              <a:t>Tarifas sociales</a:t>
            </a:r>
          </a:p>
          <a:p>
            <a:endParaRPr lang="es-ES" dirty="0" smtClean="0"/>
          </a:p>
          <a:p>
            <a:r>
              <a:rPr lang="es-ES" dirty="0" smtClean="0"/>
              <a:t>Pagos/Descuentos directos</a:t>
            </a:r>
          </a:p>
          <a:p>
            <a:endParaRPr lang="es-ES" dirty="0" smtClean="0"/>
          </a:p>
          <a:p>
            <a:r>
              <a:rPr lang="es-ES" dirty="0" smtClean="0"/>
              <a:t>Facilitar el pago de la deuda</a:t>
            </a:r>
            <a:endParaRPr lang="es-ES" dirty="0"/>
          </a:p>
        </p:txBody>
      </p:sp>
      <p:sp>
        <p:nvSpPr>
          <p:cNvPr id="50" name="TextBox 49"/>
          <p:cNvSpPr txBox="1"/>
          <p:nvPr/>
        </p:nvSpPr>
        <p:spPr>
          <a:xfrm>
            <a:off x="5572132" y="3143248"/>
            <a:ext cx="3143272" cy="646331"/>
          </a:xfrm>
          <a:prstGeom prst="rect">
            <a:avLst/>
          </a:prstGeom>
          <a:gradFill flip="none" rotWithShape="1">
            <a:gsLst>
              <a:gs pos="0">
                <a:srgbClr val="5E9EFF"/>
              </a:gs>
              <a:gs pos="39999">
                <a:srgbClr val="85C2FF"/>
              </a:gs>
              <a:gs pos="70000">
                <a:srgbClr val="C4D6EB"/>
              </a:gs>
              <a:gs pos="100000">
                <a:srgbClr val="FFEBFA"/>
              </a:gs>
            </a:gsLst>
            <a:lin ang="8100000" scaled="1"/>
            <a:tileRect/>
          </a:gradFill>
          <a:ln>
            <a:solidFill>
              <a:schemeClr val="accent1">
                <a:shade val="50000"/>
              </a:schemeClr>
            </a:solidFill>
          </a:ln>
        </p:spPr>
        <p:txBody>
          <a:bodyPr wrap="square" rtlCol="0">
            <a:spAutoFit/>
          </a:bodyPr>
          <a:lstStyle/>
          <a:p>
            <a:r>
              <a:rPr lang="es-ES" dirty="0" smtClean="0"/>
              <a:t>Protección contra la desconexión</a:t>
            </a:r>
            <a:endParaRPr lang="es-ES" dirty="0"/>
          </a:p>
        </p:txBody>
      </p:sp>
      <p:pic>
        <p:nvPicPr>
          <p:cNvPr id="1027" name="Picture 3"/>
          <p:cNvPicPr>
            <a:picLocks noChangeAspect="1" noChangeArrowheads="1"/>
          </p:cNvPicPr>
          <p:nvPr/>
        </p:nvPicPr>
        <p:blipFill>
          <a:blip r:embed="rId3" cstate="print"/>
          <a:srcRect/>
          <a:stretch>
            <a:fillRect/>
          </a:stretch>
        </p:blipFill>
        <p:spPr bwMode="auto">
          <a:xfrm>
            <a:off x="357158" y="1071546"/>
            <a:ext cx="4790906" cy="5073586"/>
          </a:xfrm>
          <a:prstGeom prst="rect">
            <a:avLst/>
          </a:prstGeom>
          <a:noFill/>
          <a:ln w="9525">
            <a:noFill/>
            <a:miter lim="800000"/>
            <a:headEnd/>
            <a:tailEnd/>
          </a:ln>
          <a:effectLst/>
        </p:spPr>
      </p:pic>
      <p:sp>
        <p:nvSpPr>
          <p:cNvPr id="67" name="TextBox 66"/>
          <p:cNvSpPr txBox="1"/>
          <p:nvPr/>
        </p:nvSpPr>
        <p:spPr>
          <a:xfrm>
            <a:off x="5572132" y="4071942"/>
            <a:ext cx="3143272" cy="923330"/>
          </a:xfrm>
          <a:prstGeom prst="rect">
            <a:avLst/>
          </a:prstGeom>
          <a:gradFill flip="none" rotWithShape="1">
            <a:gsLst>
              <a:gs pos="0">
                <a:srgbClr val="5E9EFF"/>
              </a:gs>
              <a:gs pos="39999">
                <a:srgbClr val="85C2FF"/>
              </a:gs>
              <a:gs pos="70000">
                <a:srgbClr val="C4D6EB"/>
              </a:gs>
              <a:gs pos="100000">
                <a:srgbClr val="FFEBFA"/>
              </a:gs>
            </a:gsLst>
            <a:lin ang="8100000" scaled="1"/>
            <a:tileRect/>
          </a:gradFill>
          <a:ln>
            <a:solidFill>
              <a:schemeClr val="accent1">
                <a:shade val="50000"/>
              </a:schemeClr>
            </a:solidFill>
          </a:ln>
        </p:spPr>
        <p:txBody>
          <a:bodyPr wrap="square" rtlCol="0">
            <a:spAutoFit/>
          </a:bodyPr>
          <a:lstStyle/>
          <a:p>
            <a:r>
              <a:rPr lang="es-ES" dirty="0" smtClean="0"/>
              <a:t>Servicios/Organismos de protección específica e información</a:t>
            </a:r>
            <a:endParaRPr lang="es-ES" dirty="0"/>
          </a:p>
        </p:txBody>
      </p:sp>
      <p:sp>
        <p:nvSpPr>
          <p:cNvPr id="68" name="TextBox 67"/>
          <p:cNvSpPr txBox="1"/>
          <p:nvPr/>
        </p:nvSpPr>
        <p:spPr>
          <a:xfrm>
            <a:off x="5572132" y="5214950"/>
            <a:ext cx="3143272" cy="646331"/>
          </a:xfrm>
          <a:prstGeom prst="rect">
            <a:avLst/>
          </a:prstGeom>
          <a:gradFill flip="none" rotWithShape="1">
            <a:gsLst>
              <a:gs pos="0">
                <a:srgbClr val="5E9EFF"/>
              </a:gs>
              <a:gs pos="39999">
                <a:srgbClr val="85C2FF"/>
              </a:gs>
              <a:gs pos="70000">
                <a:srgbClr val="C4D6EB"/>
              </a:gs>
              <a:gs pos="100000">
                <a:srgbClr val="FFEBFA"/>
              </a:gs>
            </a:gsLst>
            <a:lin ang="8100000" scaled="1"/>
            <a:tileRect/>
          </a:gradFill>
          <a:ln>
            <a:solidFill>
              <a:schemeClr val="accent1">
                <a:shade val="50000"/>
              </a:schemeClr>
            </a:solidFill>
          </a:ln>
        </p:spPr>
        <p:txBody>
          <a:bodyPr wrap="square" rtlCol="0">
            <a:spAutoFit/>
          </a:bodyPr>
          <a:lstStyle/>
          <a:p>
            <a:r>
              <a:rPr lang="es-ES" dirty="0" smtClean="0"/>
              <a:t>Coordinación entre actores sector</a:t>
            </a:r>
            <a:endParaRPr lang="es-ES" dirty="0"/>
          </a:p>
        </p:txBody>
      </p:sp>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5</a:t>
            </a:fld>
            <a:endParaRPr lang="es-ES" dirty="0"/>
          </a:p>
        </p:txBody>
      </p:sp>
      <p:sp>
        <p:nvSpPr>
          <p:cNvPr id="7" name="6 Título"/>
          <p:cNvSpPr>
            <a:spLocks noGrp="1"/>
          </p:cNvSpPr>
          <p:nvPr>
            <p:ph type="title"/>
          </p:nvPr>
        </p:nvSpPr>
        <p:spPr>
          <a:xfrm>
            <a:off x="2915816" y="188640"/>
            <a:ext cx="5976664" cy="720080"/>
          </a:xfrm>
        </p:spPr>
        <p:txBody>
          <a:bodyPr/>
          <a:lstStyle/>
          <a:p>
            <a:r>
              <a:rPr lang="es-ES" sz="2400" dirty="0" smtClean="0"/>
              <a:t>Medidas de Protección Específicas:</a:t>
            </a:r>
            <a:br>
              <a:rPr lang="es-ES" sz="2400" dirty="0" smtClean="0"/>
            </a:br>
            <a:r>
              <a:rPr lang="es-ES" sz="2400" dirty="0" smtClean="0"/>
              <a:t>Apoyo/ayuda financiera</a:t>
            </a:r>
            <a:endParaRPr lang="es-ES" sz="2400" dirty="0"/>
          </a:p>
        </p:txBody>
      </p:sp>
      <p:graphicFrame>
        <p:nvGraphicFramePr>
          <p:cNvPr id="10" name="Diagram 9"/>
          <p:cNvGraphicFramePr/>
          <p:nvPr/>
        </p:nvGraphicFramePr>
        <p:xfrm>
          <a:off x="642910" y="1214422"/>
          <a:ext cx="8001056"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6</a:t>
            </a:fld>
            <a:endParaRPr lang="es-ES" dirty="0"/>
          </a:p>
        </p:txBody>
      </p:sp>
      <p:sp>
        <p:nvSpPr>
          <p:cNvPr id="7" name="6 Título"/>
          <p:cNvSpPr>
            <a:spLocks noGrp="1"/>
          </p:cNvSpPr>
          <p:nvPr>
            <p:ph type="title"/>
          </p:nvPr>
        </p:nvSpPr>
        <p:spPr>
          <a:xfrm>
            <a:off x="2915816" y="188640"/>
            <a:ext cx="5976664" cy="720080"/>
          </a:xfrm>
        </p:spPr>
        <p:txBody>
          <a:bodyPr/>
          <a:lstStyle/>
          <a:p>
            <a:r>
              <a:rPr lang="es-ES" sz="2400" dirty="0" smtClean="0"/>
              <a:t>Medidas de Protección Específicas:</a:t>
            </a:r>
            <a:br>
              <a:rPr lang="es-ES" sz="2400" dirty="0" smtClean="0"/>
            </a:br>
            <a:r>
              <a:rPr lang="es-ES" sz="2400" dirty="0" smtClean="0"/>
              <a:t>Protección contra la desconexión</a:t>
            </a:r>
            <a:endParaRPr lang="es-ES" sz="2400" dirty="0"/>
          </a:p>
        </p:txBody>
      </p:sp>
      <p:graphicFrame>
        <p:nvGraphicFramePr>
          <p:cNvPr id="6" name="Diagram 5"/>
          <p:cNvGraphicFramePr/>
          <p:nvPr/>
        </p:nvGraphicFramePr>
        <p:xfrm>
          <a:off x="642910" y="1214422"/>
          <a:ext cx="8001056" cy="5357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7</a:t>
            </a:fld>
            <a:endParaRPr lang="es-ES" dirty="0"/>
          </a:p>
        </p:txBody>
      </p:sp>
      <p:sp>
        <p:nvSpPr>
          <p:cNvPr id="7" name="6 Título"/>
          <p:cNvSpPr>
            <a:spLocks noGrp="1"/>
          </p:cNvSpPr>
          <p:nvPr>
            <p:ph type="title"/>
          </p:nvPr>
        </p:nvSpPr>
        <p:spPr>
          <a:xfrm>
            <a:off x="2915816" y="188640"/>
            <a:ext cx="5976664" cy="720080"/>
          </a:xfrm>
        </p:spPr>
        <p:txBody>
          <a:bodyPr/>
          <a:lstStyle/>
          <a:p>
            <a:r>
              <a:rPr lang="es-ES" sz="2400" dirty="0" smtClean="0"/>
              <a:t>Medidas de Protección Específicas:</a:t>
            </a:r>
            <a:br>
              <a:rPr lang="es-ES" sz="2400" dirty="0" smtClean="0"/>
            </a:br>
            <a:r>
              <a:rPr lang="es-ES" sz="2400" dirty="0" smtClean="0"/>
              <a:t> Protección contra la desconexión</a:t>
            </a:r>
            <a:endParaRPr lang="es-ES" sz="2400" dirty="0"/>
          </a:p>
        </p:txBody>
      </p:sp>
      <p:pic>
        <p:nvPicPr>
          <p:cNvPr id="55298" name="Picture 2"/>
          <p:cNvPicPr>
            <a:picLocks noChangeAspect="1" noChangeArrowheads="1"/>
          </p:cNvPicPr>
          <p:nvPr/>
        </p:nvPicPr>
        <p:blipFill>
          <a:blip r:embed="rId3" cstate="print"/>
          <a:srcRect l="4392" t="9766" r="51135" b="7226"/>
          <a:stretch>
            <a:fillRect/>
          </a:stretch>
        </p:blipFill>
        <p:spPr bwMode="auto">
          <a:xfrm>
            <a:off x="285720" y="1142984"/>
            <a:ext cx="5173792" cy="5429288"/>
          </a:xfrm>
          <a:prstGeom prst="rect">
            <a:avLst/>
          </a:prstGeom>
          <a:noFill/>
          <a:ln w="9525">
            <a:noFill/>
            <a:miter lim="800000"/>
            <a:headEnd/>
            <a:tailEnd/>
          </a:ln>
          <a:effectLst/>
        </p:spPr>
      </p:pic>
      <p:pic>
        <p:nvPicPr>
          <p:cNvPr id="55299" name="Picture 3"/>
          <p:cNvPicPr>
            <a:picLocks noChangeAspect="1" noChangeArrowheads="1"/>
          </p:cNvPicPr>
          <p:nvPr/>
        </p:nvPicPr>
        <p:blipFill>
          <a:blip r:embed="rId4" cstate="print"/>
          <a:srcRect l="57870" t="69336" r="8309" b="15625"/>
          <a:stretch>
            <a:fillRect/>
          </a:stretch>
        </p:blipFill>
        <p:spPr bwMode="auto">
          <a:xfrm>
            <a:off x="5429256" y="1285860"/>
            <a:ext cx="3286148" cy="821537"/>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l="7138" t="69336" r="53159" b="15625"/>
          <a:stretch>
            <a:fillRect/>
          </a:stretch>
        </p:blipFill>
        <p:spPr bwMode="auto">
          <a:xfrm>
            <a:off x="5429256" y="2071678"/>
            <a:ext cx="3714744" cy="821537"/>
          </a:xfrm>
          <a:prstGeom prst="rect">
            <a:avLst/>
          </a:prstGeom>
          <a:noFill/>
          <a:ln w="9525">
            <a:noFill/>
            <a:miter lim="800000"/>
            <a:headEnd/>
            <a:tailEnd/>
          </a:ln>
          <a:effectLst/>
        </p:spPr>
      </p:pic>
      <p:sp>
        <p:nvSpPr>
          <p:cNvPr id="9" name="TextBox 8">
            <a:hlinkClick r:id="rId5"/>
          </p:cNvPr>
          <p:cNvSpPr txBox="1"/>
          <p:nvPr/>
        </p:nvSpPr>
        <p:spPr>
          <a:xfrm>
            <a:off x="5429256" y="3143248"/>
            <a:ext cx="3500430" cy="3108543"/>
          </a:xfrm>
          <a:prstGeom prst="rect">
            <a:avLst/>
          </a:prstGeom>
          <a:noFill/>
        </p:spPr>
        <p:txBody>
          <a:bodyPr wrap="square" rtlCol="0">
            <a:spAutoFit/>
          </a:bodyPr>
          <a:lstStyle/>
          <a:p>
            <a:pPr>
              <a:buFont typeface="Arial" pitchFamily="34" charset="0"/>
              <a:buChar char="•"/>
            </a:pPr>
            <a:r>
              <a:rPr lang="es-ES" sz="1400" dirty="0" smtClean="0"/>
              <a:t>Ofrecer una gama de opciones de pago y reembolso.</a:t>
            </a:r>
          </a:p>
          <a:p>
            <a:endParaRPr lang="es-ES" sz="1400" dirty="0" smtClean="0"/>
          </a:p>
          <a:p>
            <a:pPr>
              <a:buFont typeface="Arial" pitchFamily="34" charset="0"/>
              <a:buChar char="•"/>
            </a:pPr>
            <a:r>
              <a:rPr lang="es-ES" sz="1400" dirty="0" smtClean="0"/>
              <a:t>Trabajar con los clientes para encontrar la solución más adecuada para ellos.</a:t>
            </a:r>
          </a:p>
          <a:p>
            <a:endParaRPr lang="es-ES" sz="1400" dirty="0" smtClean="0"/>
          </a:p>
          <a:p>
            <a:pPr>
              <a:buFont typeface="Arial" pitchFamily="34" charset="0"/>
              <a:buChar char="•"/>
            </a:pPr>
            <a:r>
              <a:rPr lang="es-ES" sz="1400" dirty="0" smtClean="0"/>
              <a:t>Proporcionar todas las oportunidades para permanecer conectado.</a:t>
            </a:r>
          </a:p>
          <a:p>
            <a:endParaRPr lang="es-ES" sz="1400" dirty="0" smtClean="0"/>
          </a:p>
          <a:p>
            <a:pPr>
              <a:buFont typeface="Arial" pitchFamily="34" charset="0"/>
              <a:buChar char="•"/>
            </a:pPr>
            <a:r>
              <a:rPr lang="es-ES" sz="1400" dirty="0" smtClean="0"/>
              <a:t>Ofrecer siempre un contador prepago cuando sea posible.</a:t>
            </a:r>
          </a:p>
          <a:p>
            <a:endParaRPr lang="es-ES" sz="1400" dirty="0" smtClean="0"/>
          </a:p>
          <a:p>
            <a:pPr>
              <a:buFont typeface="Arial" pitchFamily="34" charset="0"/>
              <a:buChar char="•"/>
            </a:pPr>
            <a:r>
              <a:rPr lang="es-ES" sz="1400" dirty="0" smtClean="0"/>
              <a:t>Trabajar más estrechamente con los organismos que representan a los clientes.</a:t>
            </a:r>
            <a:endParaRPr lang="es-ES" sz="1400" dirty="0"/>
          </a:p>
        </p:txBody>
      </p:sp>
      <p:sp>
        <p:nvSpPr>
          <p:cNvPr id="10" name="Oval 9"/>
          <p:cNvSpPr/>
          <p:nvPr/>
        </p:nvSpPr>
        <p:spPr>
          <a:xfrm>
            <a:off x="357158" y="1357298"/>
            <a:ext cx="2286016" cy="357190"/>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8</a:t>
            </a:fld>
            <a:endParaRPr lang="es-ES" dirty="0"/>
          </a:p>
        </p:txBody>
      </p:sp>
      <p:sp>
        <p:nvSpPr>
          <p:cNvPr id="7" name="6 Título"/>
          <p:cNvSpPr>
            <a:spLocks noGrp="1"/>
          </p:cNvSpPr>
          <p:nvPr>
            <p:ph type="title"/>
          </p:nvPr>
        </p:nvSpPr>
        <p:spPr>
          <a:xfrm>
            <a:off x="2915816" y="188640"/>
            <a:ext cx="5976664" cy="720080"/>
          </a:xfrm>
        </p:spPr>
        <p:txBody>
          <a:bodyPr/>
          <a:lstStyle/>
          <a:p>
            <a:r>
              <a:rPr lang="es-ES" sz="2400" dirty="0" smtClean="0"/>
              <a:t>Medidas de Protección Específicas:</a:t>
            </a:r>
            <a:br>
              <a:rPr lang="es-ES" sz="2400" dirty="0" smtClean="0"/>
            </a:br>
            <a:r>
              <a:rPr lang="es-ES" sz="2400" dirty="0" smtClean="0"/>
              <a:t> Servicios de Protección e Información</a:t>
            </a:r>
            <a:endParaRPr lang="es-ES" sz="2400" dirty="0"/>
          </a:p>
        </p:txBody>
      </p:sp>
      <p:grpSp>
        <p:nvGrpSpPr>
          <p:cNvPr id="8" name="7 Grupo"/>
          <p:cNvGrpSpPr/>
          <p:nvPr/>
        </p:nvGrpSpPr>
        <p:grpSpPr>
          <a:xfrm>
            <a:off x="179512" y="1124745"/>
            <a:ext cx="8640960" cy="5538614"/>
            <a:chOff x="355010" y="1185139"/>
            <a:chExt cx="8447752" cy="6431939"/>
          </a:xfrm>
        </p:grpSpPr>
        <p:sp>
          <p:nvSpPr>
            <p:cNvPr id="9" name="8 Rectángulo redondeado"/>
            <p:cNvSpPr/>
            <p:nvPr/>
          </p:nvSpPr>
          <p:spPr>
            <a:xfrm>
              <a:off x="355010" y="1185139"/>
              <a:ext cx="2632814" cy="5017332"/>
            </a:xfrm>
            <a:prstGeom prst="roundRect">
              <a:avLst>
                <a:gd name="adj" fmla="val 10000"/>
              </a:avLst>
            </a:prstGeom>
            <a:solidFill>
              <a:schemeClr val="accent6">
                <a:lumMod val="60000"/>
                <a:lumOff val="40000"/>
              </a:schemeClr>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0" name="9 CuadroTexto"/>
            <p:cNvSpPr txBox="1"/>
            <p:nvPr/>
          </p:nvSpPr>
          <p:spPr>
            <a:xfrm>
              <a:off x="495807" y="1436004"/>
              <a:ext cx="2182336" cy="464644"/>
            </a:xfrm>
            <a:prstGeom prst="rect">
              <a:avLst/>
            </a:prstGeom>
            <a:noFill/>
          </p:spPr>
          <p:txBody>
            <a:bodyPr wrap="square" rtlCol="0">
              <a:spAutoFit/>
            </a:bodyPr>
            <a:lstStyle/>
            <a:p>
              <a:pPr lvl="0" algn="ctr"/>
              <a:r>
                <a:rPr lang="es-ES" sz="2000" dirty="0" smtClean="0"/>
                <a:t>Mejores tarifas</a:t>
              </a:r>
              <a:endParaRPr lang="es-ES" sz="2000" dirty="0"/>
            </a:p>
          </p:txBody>
        </p:sp>
        <p:grpSp>
          <p:nvGrpSpPr>
            <p:cNvPr id="11" name="2 Grupo"/>
            <p:cNvGrpSpPr/>
            <p:nvPr/>
          </p:nvGrpSpPr>
          <p:grpSpPr>
            <a:xfrm>
              <a:off x="425408" y="2439470"/>
              <a:ext cx="2583101" cy="720081"/>
              <a:chOff x="425408" y="2439470"/>
              <a:chExt cx="2583101" cy="720081"/>
            </a:xfrm>
          </p:grpSpPr>
          <p:sp>
            <p:nvSpPr>
              <p:cNvPr id="21" name="20 Rectángulo redondeado"/>
              <p:cNvSpPr/>
              <p:nvPr/>
            </p:nvSpPr>
            <p:spPr>
              <a:xfrm>
                <a:off x="425408" y="2439471"/>
                <a:ext cx="2477859" cy="720080"/>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6">
                  <a:shade val="50000"/>
                  <a:hueOff val="-461694"/>
                  <a:satOff val="30780"/>
                  <a:lumOff val="40185"/>
                  <a:alphaOff val="0"/>
                </a:schemeClr>
              </a:effectRef>
              <a:fontRef idx="minor">
                <a:schemeClr val="lt1"/>
              </a:fontRef>
            </p:style>
          </p:sp>
          <p:sp>
            <p:nvSpPr>
              <p:cNvPr id="22" name="21 Rectángulo"/>
              <p:cNvSpPr/>
              <p:nvPr/>
            </p:nvSpPr>
            <p:spPr>
              <a:xfrm>
                <a:off x="425408" y="2439470"/>
                <a:ext cx="2583101" cy="6312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r>
                  <a:rPr lang="es-ES" sz="1400" dirty="0" smtClean="0"/>
                  <a:t>Capacitación del consumidor general (más adelante)</a:t>
                </a:r>
                <a:endParaRPr lang="es-ES" sz="1400" dirty="0"/>
              </a:p>
            </p:txBody>
          </p:sp>
        </p:grpSp>
        <p:grpSp>
          <p:nvGrpSpPr>
            <p:cNvPr id="14" name="8 Grupo"/>
            <p:cNvGrpSpPr/>
            <p:nvPr/>
          </p:nvGrpSpPr>
          <p:grpSpPr>
            <a:xfrm>
              <a:off x="425408" y="6286091"/>
              <a:ext cx="8377354" cy="1330987"/>
              <a:chOff x="425408" y="5998059"/>
              <a:chExt cx="8377354" cy="1330987"/>
            </a:xfrm>
          </p:grpSpPr>
          <p:sp>
            <p:nvSpPr>
              <p:cNvPr id="15" name="14 Rectángulo redondeado"/>
              <p:cNvSpPr/>
              <p:nvPr/>
            </p:nvSpPr>
            <p:spPr>
              <a:xfrm>
                <a:off x="425408" y="5998059"/>
                <a:ext cx="8377354" cy="1330987"/>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6">
                  <a:shade val="50000"/>
                  <a:hueOff val="-461694"/>
                  <a:satOff val="30780"/>
                  <a:lumOff val="40185"/>
                  <a:alphaOff val="0"/>
                </a:schemeClr>
              </a:effectRef>
              <a:fontRef idx="minor">
                <a:schemeClr val="lt1"/>
              </a:fontRef>
            </p:style>
          </p:sp>
          <p:sp>
            <p:nvSpPr>
              <p:cNvPr id="16" name="15 Rectángulo"/>
              <p:cNvSpPr/>
              <p:nvPr/>
            </p:nvSpPr>
            <p:spPr>
              <a:xfrm>
                <a:off x="566204" y="6081682"/>
                <a:ext cx="7954966" cy="11707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r>
                  <a:rPr lang="es-ES_tradnl" sz="1400" dirty="0" smtClean="0"/>
                  <a:t>ENERGY BEST </a:t>
                </a:r>
                <a:r>
                  <a:rPr lang="es-ES_tradnl" sz="1400" dirty="0" smtClean="0"/>
                  <a:t>DEAL (CITIZENS ADVICE BUREAU): </a:t>
                </a:r>
                <a:r>
                  <a:rPr lang="es-ES_tradnl" sz="1400" dirty="0" smtClean="0"/>
                  <a:t>Campañas de formación para consumidores vulnerables y trabajadores atención cliente:</a:t>
                </a:r>
                <a:br>
                  <a:rPr lang="es-ES_tradnl" sz="1400" dirty="0" smtClean="0"/>
                </a:br>
                <a:r>
                  <a:rPr lang="es-ES_tradnl" sz="1400" dirty="0" smtClean="0"/>
                  <a:t>· Ahorros mediante switching, métodos de pago</a:t>
                </a:r>
                <a:br>
                  <a:rPr lang="es-ES_tradnl" sz="1400" dirty="0" smtClean="0"/>
                </a:br>
                <a:r>
                  <a:rPr lang="es-ES_tradnl" sz="1400" dirty="0" smtClean="0"/>
                  <a:t>· Opciones de ayudas disponibles </a:t>
                </a:r>
              </a:p>
              <a:p>
                <a:pPr lvl="0"/>
                <a:r>
                  <a:rPr lang="es-ES_tradnl" sz="1400" dirty="0" smtClean="0"/>
                  <a:t>· Ahorros </a:t>
                </a:r>
                <a:r>
                  <a:rPr lang="es-ES_tradnl" sz="1400" dirty="0" smtClean="0"/>
                  <a:t>medidas eficiencia energética</a:t>
                </a:r>
                <a:endParaRPr lang="es-ES" sz="1400" dirty="0"/>
              </a:p>
            </p:txBody>
          </p:sp>
        </p:grpSp>
      </p:grpSp>
      <p:grpSp>
        <p:nvGrpSpPr>
          <p:cNvPr id="35" name="34 Grupo"/>
          <p:cNvGrpSpPr/>
          <p:nvPr/>
        </p:nvGrpSpPr>
        <p:grpSpPr>
          <a:xfrm>
            <a:off x="6012160" y="1124744"/>
            <a:ext cx="2952328" cy="4320480"/>
            <a:chOff x="6084168" y="1268760"/>
            <a:chExt cx="2808312" cy="5112568"/>
          </a:xfrm>
        </p:grpSpPr>
        <p:sp>
          <p:nvSpPr>
            <p:cNvPr id="36" name="35 Rectángulo redondeado"/>
            <p:cNvSpPr/>
            <p:nvPr/>
          </p:nvSpPr>
          <p:spPr>
            <a:xfrm>
              <a:off x="6084168" y="1268760"/>
              <a:ext cx="2808312" cy="5112568"/>
            </a:xfrm>
            <a:prstGeom prst="roundRect">
              <a:avLst>
                <a:gd name="adj" fmla="val 10000"/>
              </a:avLst>
            </a:prstGeom>
            <a:solidFill>
              <a:schemeClr val="accent6">
                <a:lumMod val="60000"/>
                <a:lumOff val="40000"/>
              </a:schemeClr>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37" name="36 CuadroTexto"/>
            <p:cNvSpPr txBox="1"/>
            <p:nvPr/>
          </p:nvSpPr>
          <p:spPr>
            <a:xfrm>
              <a:off x="6084168" y="1340768"/>
              <a:ext cx="2808312" cy="1092607"/>
            </a:xfrm>
            <a:prstGeom prst="rect">
              <a:avLst/>
            </a:prstGeom>
            <a:noFill/>
          </p:spPr>
          <p:txBody>
            <a:bodyPr wrap="square" rtlCol="0">
              <a:spAutoFit/>
            </a:bodyPr>
            <a:lstStyle/>
            <a:p>
              <a:pPr lvl="0" algn="ctr"/>
              <a:r>
                <a:rPr lang="es-ES" dirty="0" smtClean="0"/>
                <a:t>Servicios de Protección específica para consumidores  vulnerables</a:t>
              </a:r>
              <a:endParaRPr lang="es-ES" dirty="0"/>
            </a:p>
          </p:txBody>
        </p:sp>
        <p:grpSp>
          <p:nvGrpSpPr>
            <p:cNvPr id="38" name="58 Grupo"/>
            <p:cNvGrpSpPr/>
            <p:nvPr/>
          </p:nvGrpSpPr>
          <p:grpSpPr>
            <a:xfrm>
              <a:off x="6156176" y="2564904"/>
              <a:ext cx="2664296" cy="1368152"/>
              <a:chOff x="6156176" y="2564904"/>
              <a:chExt cx="2664296" cy="1368152"/>
            </a:xfrm>
          </p:grpSpPr>
          <p:sp>
            <p:nvSpPr>
              <p:cNvPr id="42" name="41 Rectángulo redondeado"/>
              <p:cNvSpPr/>
              <p:nvPr/>
            </p:nvSpPr>
            <p:spPr>
              <a:xfrm>
                <a:off x="6156176" y="2564904"/>
                <a:ext cx="2664296" cy="1368152"/>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6">
                  <a:shade val="50000"/>
                  <a:hueOff val="-461694"/>
                  <a:satOff val="30780"/>
                  <a:lumOff val="40185"/>
                  <a:alphaOff val="0"/>
                </a:schemeClr>
              </a:effectRef>
              <a:fontRef idx="minor">
                <a:schemeClr val="lt1"/>
              </a:fontRef>
            </p:style>
          </p:sp>
          <p:sp>
            <p:nvSpPr>
              <p:cNvPr id="43" name="42 Rectángulo"/>
              <p:cNvSpPr/>
              <p:nvPr/>
            </p:nvSpPr>
            <p:spPr>
              <a:xfrm>
                <a:off x="6237371" y="2708920"/>
                <a:ext cx="2583101" cy="108012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r>
                  <a:rPr lang="es-ES" sz="1400" dirty="0" smtClean="0"/>
                  <a:t>Priority Services Register: </a:t>
                </a:r>
              </a:p>
              <a:p>
                <a:pPr lvl="0"/>
                <a:r>
                  <a:rPr lang="es-ES" sz="1400" dirty="0" smtClean="0"/>
                  <a:t>P</a:t>
                </a:r>
                <a:r>
                  <a:rPr lang="es-ES" sz="1200" dirty="0" smtClean="0"/>
                  <a:t>ara  personas edad </a:t>
                </a:r>
                <a:r>
                  <a:rPr lang="es-ES" sz="1200" dirty="0" smtClean="0"/>
                  <a:t>avanzada (jubilación) </a:t>
                </a:r>
                <a:r>
                  <a:rPr lang="es-ES" sz="1200" dirty="0" smtClean="0"/>
                  <a:t>y con problemas de </a:t>
                </a:r>
                <a:r>
                  <a:rPr lang="es-ES" sz="1200" dirty="0" smtClean="0"/>
                  <a:t>salud y/o discapacidades</a:t>
                </a:r>
                <a:endParaRPr lang="es-ES" sz="1200" dirty="0"/>
              </a:p>
            </p:txBody>
          </p:sp>
        </p:grpSp>
        <p:grpSp>
          <p:nvGrpSpPr>
            <p:cNvPr id="39" name="59 Grupo"/>
            <p:cNvGrpSpPr/>
            <p:nvPr/>
          </p:nvGrpSpPr>
          <p:grpSpPr>
            <a:xfrm>
              <a:off x="6152663" y="5103186"/>
              <a:ext cx="2671321" cy="576063"/>
              <a:chOff x="6152663" y="5103186"/>
              <a:chExt cx="2671321" cy="576063"/>
            </a:xfrm>
          </p:grpSpPr>
          <p:sp>
            <p:nvSpPr>
              <p:cNvPr id="40" name="39 Rectángulo redondeado"/>
              <p:cNvSpPr/>
              <p:nvPr/>
            </p:nvSpPr>
            <p:spPr>
              <a:xfrm>
                <a:off x="6152663" y="5103186"/>
                <a:ext cx="2671321" cy="518457"/>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6">
                  <a:shade val="50000"/>
                  <a:hueOff val="-461694"/>
                  <a:satOff val="30780"/>
                  <a:lumOff val="40185"/>
                  <a:alphaOff val="0"/>
                </a:schemeClr>
              </a:effectRef>
              <a:fontRef idx="minor">
                <a:schemeClr val="lt1"/>
              </a:fontRef>
            </p:style>
          </p:sp>
          <p:sp>
            <p:nvSpPr>
              <p:cNvPr id="41" name="40 Rectángulo"/>
              <p:cNvSpPr/>
              <p:nvPr/>
            </p:nvSpPr>
            <p:spPr>
              <a:xfrm>
                <a:off x="6221159" y="5103186"/>
                <a:ext cx="2583101" cy="5760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r>
                  <a:rPr lang="es-ES" sz="1400" dirty="0" smtClean="0"/>
                  <a:t>ENERGY UK: SAFETY NET</a:t>
                </a:r>
                <a:endParaRPr lang="es-ES" sz="1400" dirty="0"/>
              </a:p>
            </p:txBody>
          </p:sp>
        </p:grpSp>
      </p:grpSp>
      <p:sp>
        <p:nvSpPr>
          <p:cNvPr id="44" name="43 Rectángulo redondeado"/>
          <p:cNvSpPr/>
          <p:nvPr/>
        </p:nvSpPr>
        <p:spPr>
          <a:xfrm>
            <a:off x="6084168" y="3501008"/>
            <a:ext cx="2808312" cy="504056"/>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6">
              <a:shade val="50000"/>
              <a:hueOff val="-461694"/>
              <a:satOff val="30780"/>
              <a:lumOff val="40185"/>
              <a:alphaOff val="0"/>
            </a:schemeClr>
          </a:effectRef>
          <a:fontRef idx="minor">
            <a:schemeClr val="lt1"/>
          </a:fontRef>
        </p:style>
      </p:sp>
      <p:sp>
        <p:nvSpPr>
          <p:cNvPr id="45" name="44 Rectángulo"/>
          <p:cNvSpPr/>
          <p:nvPr/>
        </p:nvSpPr>
        <p:spPr>
          <a:xfrm>
            <a:off x="6228184" y="3429000"/>
            <a:ext cx="2583101" cy="7200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r>
              <a:rPr lang="es-ES" sz="1400" dirty="0" smtClean="0"/>
              <a:t>Home Heat </a:t>
            </a:r>
            <a:r>
              <a:rPr lang="es-ES" sz="1400" dirty="0" smtClean="0"/>
              <a:t>Helpline: información ayudas</a:t>
            </a:r>
            <a:endParaRPr lang="es-ES" sz="1400" dirty="0"/>
          </a:p>
        </p:txBody>
      </p:sp>
      <p:grpSp>
        <p:nvGrpSpPr>
          <p:cNvPr id="23" name="22 Grupo"/>
          <p:cNvGrpSpPr/>
          <p:nvPr/>
        </p:nvGrpSpPr>
        <p:grpSpPr>
          <a:xfrm>
            <a:off x="2987824" y="1124744"/>
            <a:ext cx="2808312" cy="4320480"/>
            <a:chOff x="3131840" y="1268760"/>
            <a:chExt cx="2808312" cy="4392488"/>
          </a:xfrm>
        </p:grpSpPr>
        <p:sp>
          <p:nvSpPr>
            <p:cNvPr id="24" name="23 Rectángulo redondeado"/>
            <p:cNvSpPr/>
            <p:nvPr/>
          </p:nvSpPr>
          <p:spPr>
            <a:xfrm>
              <a:off x="3203848" y="1268760"/>
              <a:ext cx="2736304" cy="4392488"/>
            </a:xfrm>
            <a:prstGeom prst="roundRect">
              <a:avLst>
                <a:gd name="adj" fmla="val 10000"/>
              </a:avLst>
            </a:prstGeom>
            <a:solidFill>
              <a:schemeClr val="accent6">
                <a:lumMod val="60000"/>
                <a:lumOff val="40000"/>
              </a:schemeClr>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25" name="24 CuadroTexto"/>
            <p:cNvSpPr txBox="1"/>
            <p:nvPr/>
          </p:nvSpPr>
          <p:spPr>
            <a:xfrm>
              <a:off x="3131840" y="1410453"/>
              <a:ext cx="2808312" cy="719684"/>
            </a:xfrm>
            <a:prstGeom prst="rect">
              <a:avLst/>
            </a:prstGeom>
            <a:noFill/>
          </p:spPr>
          <p:txBody>
            <a:bodyPr wrap="square" rtlCol="0">
              <a:spAutoFit/>
            </a:bodyPr>
            <a:lstStyle/>
            <a:p>
              <a:pPr lvl="0" algn="ctr"/>
              <a:r>
                <a:rPr lang="es-ES" sz="2000" dirty="0" smtClean="0"/>
                <a:t>“Consultoría” </a:t>
              </a:r>
              <a:br>
                <a:rPr lang="es-ES" sz="2000" dirty="0" smtClean="0"/>
              </a:br>
              <a:r>
                <a:rPr lang="es-ES" sz="2000" dirty="0" smtClean="0"/>
                <a:t>Energética</a:t>
              </a:r>
              <a:endParaRPr lang="es-ES" sz="2000" dirty="0"/>
            </a:p>
          </p:txBody>
        </p:sp>
        <p:grpSp>
          <p:nvGrpSpPr>
            <p:cNvPr id="26" name="9 Grupo"/>
            <p:cNvGrpSpPr/>
            <p:nvPr/>
          </p:nvGrpSpPr>
          <p:grpSpPr>
            <a:xfrm>
              <a:off x="3275856" y="2366882"/>
              <a:ext cx="2592288" cy="1656184"/>
              <a:chOff x="3275856" y="2366882"/>
              <a:chExt cx="2592288" cy="1656184"/>
            </a:xfrm>
          </p:grpSpPr>
          <p:sp>
            <p:nvSpPr>
              <p:cNvPr id="33" name="32 Rectángulo redondeado"/>
              <p:cNvSpPr/>
              <p:nvPr/>
            </p:nvSpPr>
            <p:spPr>
              <a:xfrm>
                <a:off x="3275856" y="2366882"/>
                <a:ext cx="2592288" cy="1656184"/>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6">
                  <a:shade val="50000"/>
                  <a:hueOff val="-461694"/>
                  <a:satOff val="30780"/>
                  <a:lumOff val="40185"/>
                  <a:alphaOff val="0"/>
                </a:schemeClr>
              </a:effectRef>
              <a:fontRef idx="minor">
                <a:schemeClr val="lt1"/>
              </a:fontRef>
            </p:style>
          </p:sp>
          <p:sp>
            <p:nvSpPr>
              <p:cNvPr id="34" name="33 Rectángulo"/>
              <p:cNvSpPr/>
              <p:nvPr/>
            </p:nvSpPr>
            <p:spPr>
              <a:xfrm>
                <a:off x="3275856" y="2366882"/>
                <a:ext cx="2583101" cy="146416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r>
                  <a:rPr lang="es-ES" sz="1400" dirty="0" smtClean="0"/>
                  <a:t>Fondo de Asistencia Eléctrica de Caritas (financiado por VERBUND):</a:t>
                </a:r>
                <a:br>
                  <a:rPr lang="es-ES" sz="1400" dirty="0" smtClean="0"/>
                </a:br>
                <a:r>
                  <a:rPr lang="es-ES" sz="1400" dirty="0" smtClean="0"/>
                  <a:t>   </a:t>
                </a:r>
                <a:r>
                  <a:rPr lang="es-ES" sz="1200" dirty="0" smtClean="0"/>
                  <a:t>Ahorro energético</a:t>
                </a:r>
                <a:br>
                  <a:rPr lang="es-ES" sz="1200" dirty="0" smtClean="0"/>
                </a:br>
                <a:r>
                  <a:rPr lang="es-ES" sz="1200" dirty="0" smtClean="0"/>
                  <a:t>   Cubren sustitución electrodomésticos</a:t>
                </a:r>
                <a:r>
                  <a:rPr lang="es-ES" sz="1400" dirty="0" smtClean="0"/>
                  <a:t> (AT)</a:t>
                </a:r>
              </a:p>
            </p:txBody>
          </p:sp>
        </p:grpSp>
        <p:grpSp>
          <p:nvGrpSpPr>
            <p:cNvPr id="27" name="50 Grupo"/>
            <p:cNvGrpSpPr/>
            <p:nvPr/>
          </p:nvGrpSpPr>
          <p:grpSpPr>
            <a:xfrm>
              <a:off x="3275856" y="4197085"/>
              <a:ext cx="2655109" cy="1224136"/>
              <a:chOff x="3275856" y="4197085"/>
              <a:chExt cx="2655109" cy="1224136"/>
            </a:xfrm>
          </p:grpSpPr>
          <p:sp>
            <p:nvSpPr>
              <p:cNvPr id="31" name="30 Rectángulo redondeado"/>
              <p:cNvSpPr/>
              <p:nvPr/>
            </p:nvSpPr>
            <p:spPr>
              <a:xfrm>
                <a:off x="3275856" y="4197085"/>
                <a:ext cx="2592288" cy="1224136"/>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6">
                  <a:shade val="50000"/>
                  <a:hueOff val="-461694"/>
                  <a:satOff val="30780"/>
                  <a:lumOff val="40185"/>
                  <a:alphaOff val="0"/>
                </a:schemeClr>
              </a:effectRef>
              <a:fontRef idx="minor">
                <a:schemeClr val="lt1"/>
              </a:fontRef>
            </p:style>
          </p:sp>
          <p:sp>
            <p:nvSpPr>
              <p:cNvPr id="32" name="31 Rectángulo"/>
              <p:cNvSpPr/>
              <p:nvPr/>
            </p:nvSpPr>
            <p:spPr>
              <a:xfrm>
                <a:off x="3347864" y="4270293"/>
                <a:ext cx="2583101" cy="9361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0955" rIns="27940" bIns="20955" numCol="1" spcCol="1270" anchor="ctr" anchorCtr="0">
                <a:noAutofit/>
              </a:bodyPr>
              <a:lstStyle/>
              <a:p>
                <a:pPr lvl="0"/>
                <a:r>
                  <a:rPr lang="es-ES" sz="1400" dirty="0" smtClean="0"/>
                  <a:t>Intelligent Energy Program:</a:t>
                </a:r>
                <a:br>
                  <a:rPr lang="es-ES" sz="1400" dirty="0" smtClean="0"/>
                </a:br>
                <a:r>
                  <a:rPr lang="es-ES" sz="1400" dirty="0" smtClean="0"/>
                  <a:t> </a:t>
                </a:r>
              </a:p>
              <a:p>
                <a:pPr lvl="0"/>
                <a:r>
                  <a:rPr lang="es-ES" sz="1200" dirty="0" smtClean="0"/>
                  <a:t>Capacitación consumidores vulnerables, formación de asesores energéticos</a:t>
                </a:r>
                <a:endParaRPr lang="es-ES" sz="1200" dirty="0"/>
              </a:p>
            </p:txBody>
          </p:sp>
        </p:grpSp>
      </p:grpSp>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2"/>
          </p:nvPr>
        </p:nvSpPr>
        <p:spPr/>
        <p:txBody>
          <a:bodyPr/>
          <a:lstStyle/>
          <a:p>
            <a:fld id="{B84D7AE8-3575-4007-AF72-807DFC2E94A8}" type="slidenum">
              <a:rPr lang="es-ES" smtClean="0"/>
              <a:pPr/>
              <a:t>9</a:t>
            </a:fld>
            <a:endParaRPr lang="es-ES" dirty="0"/>
          </a:p>
        </p:txBody>
      </p:sp>
      <p:sp>
        <p:nvSpPr>
          <p:cNvPr id="7" name="6 Título"/>
          <p:cNvSpPr>
            <a:spLocks noGrp="1"/>
          </p:cNvSpPr>
          <p:nvPr>
            <p:ph type="title"/>
          </p:nvPr>
        </p:nvSpPr>
        <p:spPr>
          <a:xfrm>
            <a:off x="2915816" y="188640"/>
            <a:ext cx="5976664" cy="720080"/>
          </a:xfrm>
        </p:spPr>
        <p:txBody>
          <a:bodyPr/>
          <a:lstStyle/>
          <a:p>
            <a:r>
              <a:rPr lang="es-ES" sz="2400" dirty="0" smtClean="0"/>
              <a:t>Medidas de Protección Específicas: Servicios de Protección e Información</a:t>
            </a:r>
            <a:endParaRPr lang="es-ES" sz="2400" dirty="0"/>
          </a:p>
        </p:txBody>
      </p:sp>
      <p:graphicFrame>
        <p:nvGraphicFramePr>
          <p:cNvPr id="9" name="Diagram 8">
            <a:hlinkClick r:id="rId3"/>
          </p:cNvPr>
          <p:cNvGraphicFramePr/>
          <p:nvPr/>
        </p:nvGraphicFramePr>
        <p:xfrm>
          <a:off x="571472" y="1928802"/>
          <a:ext cx="8286808" cy="45720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6322" name="Picture 2"/>
          <p:cNvPicPr>
            <a:picLocks noChangeAspect="1" noChangeArrowheads="1"/>
          </p:cNvPicPr>
          <p:nvPr/>
        </p:nvPicPr>
        <p:blipFill>
          <a:blip r:embed="rId9" cstate="print"/>
          <a:srcRect l="14825" t="50781" r="30819" b="36524"/>
          <a:stretch>
            <a:fillRect/>
          </a:stretch>
        </p:blipFill>
        <p:spPr bwMode="auto">
          <a:xfrm>
            <a:off x="642910" y="1142984"/>
            <a:ext cx="5500726" cy="722318"/>
          </a:xfrm>
          <a:prstGeom prst="rect">
            <a:avLst/>
          </a:prstGeom>
          <a:ln w="9525">
            <a:noFill/>
            <a:miter lim="800000"/>
            <a:headEnd/>
            <a:tailEnd/>
          </a:ln>
          <a:effectLst/>
        </p:spPr>
      </p:pic>
      <p:sp>
        <p:nvSpPr>
          <p:cNvPr id="10" name="TextBox 9"/>
          <p:cNvSpPr txBox="1"/>
          <p:nvPr/>
        </p:nvSpPr>
        <p:spPr>
          <a:xfrm>
            <a:off x="6572264" y="1142984"/>
            <a:ext cx="2571736" cy="830997"/>
          </a:xfrm>
          <a:prstGeom prst="rect">
            <a:avLst/>
          </a:prstGeom>
          <a:noFill/>
        </p:spPr>
        <p:txBody>
          <a:bodyPr wrap="square" rtlCol="0">
            <a:spAutoFit/>
          </a:bodyPr>
          <a:lstStyle/>
          <a:p>
            <a:r>
              <a:rPr lang="es-ES" sz="1600" dirty="0" smtClean="0"/>
              <a:t>Acuerdo voluntario de los principales comercializadores de GB</a:t>
            </a:r>
            <a:endParaRPr lang="es-ES" sz="1600" dirty="0"/>
          </a:p>
        </p:txBody>
      </p:sp>
      <p:sp>
        <p:nvSpPr>
          <p:cNvPr id="11" name="Right Arrow 10"/>
          <p:cNvSpPr/>
          <p:nvPr/>
        </p:nvSpPr>
        <p:spPr>
          <a:xfrm>
            <a:off x="5500694" y="1357298"/>
            <a:ext cx="928694" cy="285752"/>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 xmlns:p14="http://schemas.microsoft.com/office/powerpoint/2010/main" val="34952266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6825</TotalTime>
  <Words>2494</Words>
  <Application>Microsoft Office PowerPoint</Application>
  <PresentationFormat>On-screen Show (4:3)</PresentationFormat>
  <Paragraphs>340</Paragraphs>
  <Slides>25</Slides>
  <Notes>23</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Tema de Office</vt:lpstr>
      <vt:lpstr>Medidas contra la pobreza energética a nivel UE   </vt:lpstr>
      <vt:lpstr>Definición de Pobreza Energética?</vt:lpstr>
      <vt:lpstr>Factores que inciden en la vulnerabilidad</vt:lpstr>
      <vt:lpstr>Medidas de Protección Específicas</vt:lpstr>
      <vt:lpstr>Medidas de Protección Específicas: Apoyo/ayuda financiera</vt:lpstr>
      <vt:lpstr>Medidas de Protección Específicas: Protección contra la desconexión</vt:lpstr>
      <vt:lpstr>Medidas de Protección Específicas:  Protección contra la desconexión</vt:lpstr>
      <vt:lpstr>Medidas de Protección Específicas:  Servicios de Protección e Información</vt:lpstr>
      <vt:lpstr>Medidas de Protección Específicas: Servicios de Protección e Información</vt:lpstr>
      <vt:lpstr>Medidas de Protección Específicas: Servicios de Protección e Información</vt:lpstr>
      <vt:lpstr>Medidas de Protección Específicas: Coordinación entre los diferentes actores del sector</vt:lpstr>
      <vt:lpstr>Medidas de Protección Generales</vt:lpstr>
      <vt:lpstr>Medidas de Protección Generales: Cambios regulatorios del sector energético</vt:lpstr>
      <vt:lpstr>Medidas de Protección Generales:  Cambios regulatorios en el sector energético</vt:lpstr>
      <vt:lpstr>Medidas de Protección Generales:  Cambios regulatorios en el sector energético</vt:lpstr>
      <vt:lpstr>Medidas de Protección Generales:  Cambios regulatorios en el sector energético</vt:lpstr>
      <vt:lpstr>Medidas de Protección Generales:  Protección general/Capacitación del Consumidor</vt:lpstr>
      <vt:lpstr>Medidas de Protección Generales:  Protección general/Capacitación del Consumidor</vt:lpstr>
      <vt:lpstr>Medidas de Protección Generales:  Protección general/Capacitación del Consumidor</vt:lpstr>
      <vt:lpstr>Medidas de Protección Específicas:  Protección general/Capacitación del Consumidor</vt:lpstr>
      <vt:lpstr>Medidas de eficiencia energética</vt:lpstr>
      <vt:lpstr>Medidas de eficiencia energética</vt:lpstr>
      <vt:lpstr>Medidas de eficiencia energética</vt:lpstr>
      <vt:lpstr>Recomendaciones CE finales</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Gloria Mármol Acitores</dc:creator>
  <cp:lastModifiedBy>Asus</cp:lastModifiedBy>
  <cp:revision>791</cp:revision>
  <dcterms:created xsi:type="dcterms:W3CDTF">2013-10-24T08:21:27Z</dcterms:created>
  <dcterms:modified xsi:type="dcterms:W3CDTF">2014-12-10T09:13:29Z</dcterms:modified>
</cp:coreProperties>
</file>