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77" r:id="rId2"/>
    <p:sldId id="314" r:id="rId3"/>
    <p:sldId id="322" r:id="rId4"/>
    <p:sldId id="319" r:id="rId5"/>
    <p:sldId id="321" r:id="rId6"/>
    <p:sldId id="320" r:id="rId7"/>
    <p:sldId id="323" r:id="rId8"/>
    <p:sldId id="302" r:id="rId9"/>
    <p:sldId id="327" r:id="rId10"/>
    <p:sldId id="331" r:id="rId11"/>
    <p:sldId id="332" r:id="rId12"/>
    <p:sldId id="333" r:id="rId13"/>
    <p:sldId id="342" r:id="rId14"/>
    <p:sldId id="360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39" r:id="rId31"/>
    <p:sldId id="341" r:id="rId32"/>
    <p:sldId id="359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s Jiménez" initials="LJ" lastIdx="1" clrIdx="0"/>
  <p:cmAuthor id="1" name="Sergio Tirado" initials="S.T.H.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0000"/>
    <a:srgbClr val="0000FF"/>
    <a:srgbClr val="993300"/>
    <a:srgbClr val="FFCC99"/>
    <a:srgbClr val="FF9966"/>
    <a:srgbClr val="99CCFF"/>
    <a:srgbClr val="3333FF"/>
    <a:srgbClr val="0066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ADDF7E-B5F8-494D-AF17-A661CEEB0C67}" type="datetimeFigureOut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40A832-B79F-4C74-A389-0347302CE5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6009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EA84-0E61-43FB-A5B1-8F51AF280D8C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E5CD-4151-4E5B-88D0-A9A3E596F4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8EBF-E5AB-423D-B3C2-990EF5811524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82CC-E3D0-4D34-AC6F-5DE007675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452C-5A78-4436-9724-84D8BBF5492B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2E86-64D5-4A6B-808D-89487A35D0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:ACA:ACA 2012:Pobreza Enegetica:maquetacion:pie pares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6357958"/>
            <a:ext cx="9143999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:ACA:ACA 2012:Pobreza Enegetica:maquetacion:encab pares.png"/>
          <p:cNvPicPr/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425416"/>
            <a:ext cx="28956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Universidad Pontificia de Comillas</a:t>
            </a:r>
          </a:p>
          <a:p>
            <a:pPr>
              <a:defRPr/>
            </a:pPr>
            <a:r>
              <a:rPr lang="es-ES" dirty="0" smtClean="0"/>
              <a:t>10 de diciembre de 2014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FCF4-E577-44C6-A0F8-D4C8A91358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9" name="Picture 8" descr="F:\LuigiTrekstor28_10_10\VoluntariadoCasa12_10_2013\PicosEuropa\ProyectoPicos2012\4.Material de Difusión\4.1.Logos\ACA\logo ACA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16274"/>
            <a:ext cx="778349" cy="38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0696-8A4C-4658-AA9F-614976C9FA38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210C-A522-4F07-8B6E-F4ECDC5A25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F162-675A-4EA8-BC50-8100A12C22F2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6B18-C87E-4A16-B798-B547DD9165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D22B-49FC-4694-8442-492004D2FBE6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A716-3851-4556-88AC-B8C9B1B565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B35E-9FB5-40CF-A2F8-4ED338369554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1C70-2D18-4559-92C6-92474594F4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7186-030C-45B0-AE05-404034FB8FE3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7069-78BE-4BD0-B8E2-1BDA5FDFAF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7886-42C5-4128-BF02-06129FB5F4E2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0DB7-078C-4AD1-B6AB-11775FE582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751F-27E8-4FA3-A145-D3824F149B96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D98A-591D-445C-BC72-544F0D25E3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A612D3-28FE-445B-A043-13B451E66823}" type="datetime1">
              <a:rPr lang="es-ES"/>
              <a:pPr>
                <a:defRPr/>
              </a:pPr>
              <a:t>09/12/2014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4C31E4-5570-4712-9E63-4E137AECDC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F:\LuigiTrekstor28_10_10\VoluntariadoCasa12_10_2013\PobrezaEnergetica\EstudioPobreza2014\Acto presentacion Pobreza\C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5" cy="57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:\LuigiTrekstor28_10_10\VoluntariadoCasa12_10_2013\PobrezaEnergetica\EstudioPobreza2014\Acto presentacion Pobreza\tit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4290"/>
            <a:ext cx="5148064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714744" y="5286388"/>
            <a:ext cx="5252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1400" b="1" dirty="0" smtClean="0">
                <a:solidFill>
                  <a:schemeClr val="accent1"/>
                </a:solidFill>
                <a:latin typeface="+mj-lt"/>
              </a:rPr>
              <a:t>Universidad Pontificia de Comillas (Madrid)</a:t>
            </a:r>
          </a:p>
          <a:p>
            <a:pPr lvl="0" algn="r"/>
            <a:r>
              <a:rPr lang="es-ES" sz="1400" b="1" dirty="0" smtClean="0">
                <a:solidFill>
                  <a:schemeClr val="accent1"/>
                </a:solidFill>
                <a:latin typeface="+mj-lt"/>
              </a:rPr>
              <a:t>10 de diciembre de 2014</a:t>
            </a:r>
          </a:p>
          <a:p>
            <a:pPr lvl="0" algn="r"/>
            <a:r>
              <a:rPr lang="es-ES" sz="2800" b="1" dirty="0" smtClean="0">
                <a:solidFill>
                  <a:schemeClr val="accent1"/>
                </a:solidFill>
                <a:latin typeface="+mj-lt"/>
              </a:rPr>
              <a:t>Asociación </a:t>
            </a:r>
            <a:r>
              <a:rPr lang="es-ES" sz="2800" b="1" dirty="0">
                <a:solidFill>
                  <a:schemeClr val="accent1"/>
                </a:solidFill>
                <a:latin typeface="+mj-lt"/>
              </a:rPr>
              <a:t>de Ciencias Ambientales 2014</a:t>
            </a:r>
          </a:p>
        </p:txBody>
      </p:sp>
      <p:pic>
        <p:nvPicPr>
          <p:cNvPr id="6" name="Picture 8" descr="F:\LuigiTrekstor28_10_10\VoluntariadoCasa12_10_2013\PicosEuropa\ProyectoPicos2012\4.Material de Difusión\4.1.Logos\ACA\logo A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429264"/>
            <a:ext cx="2428892" cy="11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Variable DEGURBA: para ECV y EPF</a:t>
            </a:r>
            <a:endParaRPr lang="en-U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Resultados desagregados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por densidad de población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0042467"/>
              </p:ext>
            </p:extLst>
          </p:nvPr>
        </p:nvGraphicFramePr>
        <p:xfrm>
          <a:off x="438776" y="2492896"/>
          <a:ext cx="8266447" cy="34360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21832"/>
                <a:gridCol w="1771432"/>
                <a:gridCol w="1944216"/>
                <a:gridCol w="1828967"/>
              </a:tblGrid>
              <a:tr h="69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(millones</a:t>
                      </a:r>
                      <a:r>
                        <a:rPr lang="es-ES" sz="24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de personas)</a:t>
                      </a:r>
                      <a:endParaRPr lang="es-ES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Densamente</a:t>
                      </a:r>
                      <a:r>
                        <a:rPr lang="es-ES" sz="24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pobladas</a:t>
                      </a:r>
                      <a:endParaRPr lang="es-ES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j-lt"/>
                        </a:rPr>
                        <a:t>Densidad intermedia</a:t>
                      </a:r>
                      <a:endParaRPr lang="es-ES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Escasamente</a:t>
                      </a:r>
                      <a:r>
                        <a:rPr lang="es-ES" sz="24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pobladas</a:t>
                      </a:r>
                      <a:endParaRPr lang="es-ES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148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51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Gastos de energía desproporcionados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(&gt;10% de ingresos)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1,5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26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Incapacidad de mantener su vivienda a una temperatura inadecuada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1,8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1,5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3203848" y="2276872"/>
            <a:ext cx="1656184" cy="396044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6948264" y="2276872"/>
            <a:ext cx="1656184" cy="396044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4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8930"/>
            <a:ext cx="777686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 rot="16200000">
            <a:off x="-864604" y="3537012"/>
            <a:ext cx="2664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% de hogares  con gasto desproporcionado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Pobreza energética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y desempleo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6876256" y="1844825"/>
            <a:ext cx="1296144" cy="360039"/>
          </a:xfrm>
          <a:prstGeom prst="wedgeRoundRectCallout">
            <a:avLst>
              <a:gd name="adj1" fmla="val -84289"/>
              <a:gd name="adj2" fmla="val 107550"/>
              <a:gd name="adj3" fmla="val 16667"/>
            </a:avLst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1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16200000">
            <a:off x="-864604" y="3537012"/>
            <a:ext cx="2664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% de hogares  con gasto desproporcionado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Pobreza energética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y desempleo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90" y="1700808"/>
            <a:ext cx="683097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Llamada rectangular redondeada"/>
          <p:cNvSpPr/>
          <p:nvPr/>
        </p:nvSpPr>
        <p:spPr>
          <a:xfrm>
            <a:off x="6732240" y="1846336"/>
            <a:ext cx="1152128" cy="360039"/>
          </a:xfrm>
          <a:prstGeom prst="wedgeRoundRectCallout">
            <a:avLst>
              <a:gd name="adj1" fmla="val -61732"/>
              <a:gd name="adj2" fmla="val 163988"/>
              <a:gd name="adj3" fmla="val 16667"/>
            </a:avLst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Llamada rectangular redondeada"/>
          <p:cNvSpPr/>
          <p:nvPr/>
        </p:nvSpPr>
        <p:spPr>
          <a:xfrm>
            <a:off x="6778894" y="2852936"/>
            <a:ext cx="1152128" cy="360039"/>
          </a:xfrm>
          <a:prstGeom prst="wedgeRoundRectCallout">
            <a:avLst>
              <a:gd name="adj1" fmla="val -66771"/>
              <a:gd name="adj2" fmla="val 587275"/>
              <a:gd name="adj3" fmla="val 16667"/>
            </a:avLst>
          </a:prstGeom>
          <a:noFill/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3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Sistemas de medición </a:t>
            </a:r>
            <a:r>
              <a:rPr lang="es-ES" dirty="0" smtClean="0"/>
              <a:t>basados en </a:t>
            </a:r>
            <a:r>
              <a:rPr lang="es-ES" b="1" dirty="0" smtClean="0"/>
              <a:t>indicadores</a:t>
            </a:r>
          </a:p>
          <a:p>
            <a:pPr lvl="1"/>
            <a:r>
              <a:rPr lang="es-ES" b="1" dirty="0" smtClean="0"/>
              <a:t>Reconocimiento  oficial </a:t>
            </a:r>
            <a:r>
              <a:rPr lang="es-ES" dirty="0" smtClean="0"/>
              <a:t>de la pobreza energética</a:t>
            </a:r>
          </a:p>
          <a:p>
            <a:r>
              <a:rPr lang="es-ES" dirty="0" smtClean="0"/>
              <a:t>Definición de una </a:t>
            </a:r>
            <a:r>
              <a:rPr lang="es-ES" b="1" dirty="0" smtClean="0">
                <a:solidFill>
                  <a:srgbClr val="0070C0"/>
                </a:solidFill>
              </a:rPr>
              <a:t>estrategia nacional </a:t>
            </a:r>
          </a:p>
          <a:p>
            <a:pPr lvl="1"/>
            <a:r>
              <a:rPr lang="es-ES" dirty="0" smtClean="0"/>
              <a:t>Medidas </a:t>
            </a:r>
            <a:r>
              <a:rPr lang="es-ES" b="1" dirty="0" smtClean="0"/>
              <a:t>paliativas</a:t>
            </a:r>
            <a:r>
              <a:rPr lang="es-ES" dirty="0" smtClean="0"/>
              <a:t> y soluciones </a:t>
            </a:r>
            <a:r>
              <a:rPr lang="es-ES" b="1" dirty="0" smtClean="0"/>
              <a:t>a largo plazo</a:t>
            </a:r>
          </a:p>
          <a:p>
            <a:pPr lvl="1"/>
            <a:r>
              <a:rPr lang="es-ES" dirty="0" smtClean="0"/>
              <a:t>Programa de </a:t>
            </a:r>
            <a:r>
              <a:rPr lang="es-ES" b="1" dirty="0" smtClean="0"/>
              <a:t>rehabilitación de viviendas</a:t>
            </a:r>
          </a:p>
          <a:p>
            <a:pPr lvl="2"/>
            <a:r>
              <a:rPr lang="es-ES" dirty="0" smtClean="0"/>
              <a:t>Intensidad? Beneficiarios? Financiación?</a:t>
            </a:r>
          </a:p>
          <a:p>
            <a:pPr lvl="2"/>
            <a:r>
              <a:rPr lang="es-ES" u="sng" dirty="0" smtClean="0"/>
              <a:t>Beneficios múltiples </a:t>
            </a:r>
            <a:r>
              <a:rPr lang="es-ES" dirty="0" smtClean="0"/>
              <a:t>de la eficiencia energética</a:t>
            </a:r>
          </a:p>
          <a:p>
            <a:r>
              <a:rPr lang="es-ES" dirty="0" smtClean="0"/>
              <a:t>Involucrar </a:t>
            </a:r>
            <a:r>
              <a:rPr lang="es-ES" b="1" dirty="0" smtClean="0">
                <a:solidFill>
                  <a:srgbClr val="0070C0"/>
                </a:solidFill>
              </a:rPr>
              <a:t>diversos actores</a:t>
            </a:r>
            <a:r>
              <a:rPr lang="es-ES" dirty="0" smtClean="0"/>
              <a:t>: consumidores, </a:t>
            </a:r>
            <a:r>
              <a:rPr lang="es-ES" dirty="0" err="1" smtClean="0"/>
              <a:t>orgs</a:t>
            </a:r>
            <a:r>
              <a:rPr lang="es-ES" dirty="0" smtClean="0"/>
              <a:t>. asistenciales, empresas distribuidoras, </a:t>
            </a:r>
            <a:r>
              <a:rPr lang="es-ES" dirty="0" err="1" smtClean="0"/>
              <a:t>etc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Recomendaciones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8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F:\LuigiTrekstor28_10_10\VoluntariadoCasa12_10_2013\PobrezaEnergetica\EstudioPobreza2014\Acto presentacion Pobreza\C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5" cy="57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:\LuigiTrekstor28_10_10\VoluntariadoCasa12_10_2013\PobrezaEnergetica\EstudioPobreza2014\Acto presentacion Pobreza\tit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4290"/>
            <a:ext cx="5148064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714744" y="5286388"/>
            <a:ext cx="5252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1400" b="1" dirty="0" smtClean="0">
                <a:solidFill>
                  <a:schemeClr val="accent1"/>
                </a:solidFill>
                <a:latin typeface="+mj-lt"/>
              </a:rPr>
              <a:t>Universidad Pontificia de Comillas (Madrid)</a:t>
            </a:r>
          </a:p>
          <a:p>
            <a:pPr lvl="0" algn="r"/>
            <a:r>
              <a:rPr lang="es-ES" sz="1400" b="1" dirty="0" smtClean="0">
                <a:solidFill>
                  <a:schemeClr val="accent1"/>
                </a:solidFill>
                <a:latin typeface="+mj-lt"/>
              </a:rPr>
              <a:t>10 de diciembre de 2014</a:t>
            </a:r>
          </a:p>
          <a:p>
            <a:pPr lvl="0" algn="r"/>
            <a:r>
              <a:rPr lang="es-ES" sz="2800" b="1" dirty="0" smtClean="0">
                <a:solidFill>
                  <a:schemeClr val="accent1"/>
                </a:solidFill>
                <a:latin typeface="+mj-lt"/>
              </a:rPr>
              <a:t>Asociación </a:t>
            </a:r>
            <a:r>
              <a:rPr lang="es-ES" sz="2800" b="1" dirty="0">
                <a:solidFill>
                  <a:schemeClr val="accent1"/>
                </a:solidFill>
                <a:latin typeface="+mj-lt"/>
              </a:rPr>
              <a:t>de Ciencias Ambientales 2014</a:t>
            </a:r>
          </a:p>
        </p:txBody>
      </p:sp>
      <p:pic>
        <p:nvPicPr>
          <p:cNvPr id="6" name="Picture 8" descr="F:\LuigiTrekstor28_10_10\VoluntariadoCasa12_10_2013\PicosEuropa\ProyectoPicos2012\4.Material de Difusión\4.1.Logos\ACA\logo A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429264"/>
            <a:ext cx="2428892" cy="11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572132" y="2857496"/>
            <a:ext cx="3388366" cy="21431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smtClean="0">
                <a:solidFill>
                  <a:schemeClr val="bg1"/>
                </a:solidFill>
                <a:latin typeface="+mj-lt"/>
              </a:rPr>
              <a:t>GRACIAS por su atención</a:t>
            </a:r>
            <a:endParaRPr lang="es-ES" sz="4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354">
            <a:off x="2238169" y="1265602"/>
            <a:ext cx="6296025" cy="53530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891">
            <a:off x="69328" y="3565935"/>
            <a:ext cx="7915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Users\Luis Jiménez\Downloads\pobreza energe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2101">
            <a:off x="3214802" y="682"/>
            <a:ext cx="6099062" cy="406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22">
            <a:off x="-54100" y="1333722"/>
            <a:ext cx="6105525" cy="57626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657">
            <a:off x="3236342" y="1430277"/>
            <a:ext cx="5991225" cy="57626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870">
            <a:off x="-97128" y="-167274"/>
            <a:ext cx="5259902" cy="2099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74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332640" cy="688842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111552" y="6401358"/>
            <a:ext cx="4032448" cy="456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err="1" smtClean="0">
                <a:solidFill>
                  <a:schemeClr val="bg1"/>
                </a:solidFill>
                <a:latin typeface="+mj-lt"/>
              </a:rPr>
              <a:t>National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+mj-lt"/>
              </a:rPr>
              <a:t>Geographic</a:t>
            </a:r>
            <a:endParaRPr lang="es-ES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7373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7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:ACA:ACA 2012:Pobreza Enegetica:maquetacion:pie pares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riángulo isósceles"/>
          <p:cNvSpPr/>
          <p:nvPr/>
        </p:nvSpPr>
        <p:spPr>
          <a:xfrm>
            <a:off x="3284538" y="4652963"/>
            <a:ext cx="2089150" cy="1512887"/>
          </a:xfrm>
          <a:prstGeom prst="triangle">
            <a:avLst/>
          </a:prstGeom>
          <a:solidFill>
            <a:srgbClr val="99CCFF"/>
          </a:solidFill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507599" y="4261140"/>
            <a:ext cx="1695450" cy="38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INGRESOS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259632" y="5301208"/>
            <a:ext cx="2024906" cy="91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PRECIOS  de la ENERGÍA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445125" y="5013176"/>
            <a:ext cx="2439243" cy="1273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EFICIENCIA ENERGÉTICA de la VIVIENDA</a:t>
            </a:r>
          </a:p>
        </p:txBody>
      </p:sp>
      <p:pic>
        <p:nvPicPr>
          <p:cNvPr id="4107" name="Picture 8" descr="F:\LuigiTrekstor28_10_10\VoluntariadoCasa12_10_2013\PicosEuropa\ProyectoPicos2012\4.Material de Difusión\4.1.Logos\ACA\logo A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6399213"/>
            <a:ext cx="8572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/>
          <a:lstStyle/>
          <a:p>
            <a:r>
              <a:rPr lang="es-ES_tradnl" sz="2600" dirty="0"/>
              <a:t>“…un </a:t>
            </a:r>
            <a:r>
              <a:rPr lang="es-ES_tradnl" sz="2600" b="1" dirty="0">
                <a:solidFill>
                  <a:srgbClr val="0070C0"/>
                </a:solidFill>
              </a:rPr>
              <a:t>hogar</a:t>
            </a:r>
            <a:r>
              <a:rPr lang="es-ES_tradnl" sz="2600" dirty="0">
                <a:solidFill>
                  <a:srgbClr val="0070C0"/>
                </a:solidFill>
              </a:rPr>
              <a:t> </a:t>
            </a:r>
            <a:r>
              <a:rPr lang="es-ES_tradnl" sz="2600" dirty="0"/>
              <a:t>está en situación de pobreza energética cuando es incapaz de pagar una cantidad de energía suficiente para la </a:t>
            </a:r>
            <a:r>
              <a:rPr lang="es-ES_tradnl" sz="2600" b="1" dirty="0">
                <a:solidFill>
                  <a:srgbClr val="0070C0"/>
                </a:solidFill>
              </a:rPr>
              <a:t>satisfacción de sus necesidades domésticas</a:t>
            </a:r>
            <a:r>
              <a:rPr lang="es-ES_tradnl" sz="2600" dirty="0"/>
              <a:t> y/o cuando se ve obligado a destinar una </a:t>
            </a:r>
            <a:r>
              <a:rPr lang="es-ES_tradnl" sz="2600" b="1" dirty="0">
                <a:solidFill>
                  <a:srgbClr val="0070C0"/>
                </a:solidFill>
              </a:rPr>
              <a:t>parte excesiva de sus ingresos a pagar la factura energética </a:t>
            </a:r>
            <a:r>
              <a:rPr lang="es-ES_tradnl" sz="2600" dirty="0"/>
              <a:t>de su vivienda</a:t>
            </a:r>
            <a:r>
              <a:rPr lang="es-ES_tradnl" sz="2600" dirty="0" smtClean="0"/>
              <a:t>”</a:t>
            </a:r>
            <a:endParaRPr lang="en-US" sz="2600" dirty="0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0149" y="13905"/>
            <a:ext cx="8229600" cy="678791"/>
          </a:xfrm>
        </p:spPr>
        <p:txBody>
          <a:bodyPr/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</a:rPr>
              <a:t>POBREZA ENERGÉTICA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915816" y="692696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Definición y factores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42541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CaixaForum</a:t>
            </a:r>
            <a:r>
              <a:rPr lang="es-ES" dirty="0" smtClean="0"/>
              <a:t> Madrid  </a:t>
            </a:r>
          </a:p>
          <a:p>
            <a:pPr>
              <a:defRPr/>
            </a:pPr>
            <a:r>
              <a:rPr lang="es-ES" dirty="0" smtClean="0"/>
              <a:t>27 de marzo de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149" y="13905"/>
            <a:ext cx="8229600" cy="678791"/>
          </a:xfrm>
        </p:spPr>
        <p:txBody>
          <a:bodyPr/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</a:rPr>
              <a:t>VULNERABILIDAD ENERGÉTICA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Marco teórico ampliado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42541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CaixaForum</a:t>
            </a:r>
            <a:r>
              <a:rPr lang="es-ES" dirty="0" smtClean="0"/>
              <a:t> Madrid  </a:t>
            </a:r>
          </a:p>
          <a:p>
            <a:pPr>
              <a:defRPr/>
            </a:pPr>
            <a:r>
              <a:rPr lang="es-ES" dirty="0" smtClean="0"/>
              <a:t>27 de marzo de 2014</a:t>
            </a:r>
            <a:endParaRPr lang="es-ES" dirty="0"/>
          </a:p>
        </p:txBody>
      </p:sp>
      <p:sp>
        <p:nvSpPr>
          <p:cNvPr id="9" name="8 Triángulo isósceles"/>
          <p:cNvSpPr/>
          <p:nvPr/>
        </p:nvSpPr>
        <p:spPr>
          <a:xfrm>
            <a:off x="2218724" y="3834069"/>
            <a:ext cx="2089150" cy="1512887"/>
          </a:xfrm>
          <a:prstGeom prst="triangle">
            <a:avLst/>
          </a:prstGeom>
          <a:solidFill>
            <a:srgbClr val="99CCFF"/>
          </a:solidFill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37643" y="1903412"/>
            <a:ext cx="4210821" cy="1741612"/>
            <a:chOff x="4643438" y="3141663"/>
            <a:chExt cx="4176712" cy="1943100"/>
          </a:xfrm>
        </p:grpSpPr>
        <p:sp>
          <p:nvSpPr>
            <p:cNvPr id="11" name="Isosceles Triangle 19"/>
            <p:cNvSpPr>
              <a:spLocks noChangeArrowheads="1"/>
            </p:cNvSpPr>
            <p:nvPr/>
          </p:nvSpPr>
          <p:spPr bwMode="auto">
            <a:xfrm>
              <a:off x="6442771" y="3214091"/>
              <a:ext cx="1679813" cy="11538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643438" y="3141663"/>
              <a:ext cx="4176712" cy="1943100"/>
              <a:chOff x="4643438" y="3141663"/>
              <a:chExt cx="4176712" cy="1943100"/>
            </a:xfrm>
          </p:grpSpPr>
          <p:sp>
            <p:nvSpPr>
              <p:cNvPr id="13" name="Isosceles Triangle 21"/>
              <p:cNvSpPr>
                <a:spLocks noChangeArrowheads="1"/>
              </p:cNvSpPr>
              <p:nvPr/>
            </p:nvSpPr>
            <p:spPr bwMode="auto">
              <a:xfrm>
                <a:off x="5940784" y="3284023"/>
                <a:ext cx="1295172" cy="115387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Isosceles Triangle 22"/>
              <p:cNvSpPr>
                <a:spLocks noChangeArrowheads="1"/>
              </p:cNvSpPr>
              <p:nvPr/>
            </p:nvSpPr>
            <p:spPr bwMode="auto">
              <a:xfrm>
                <a:off x="4643438" y="3214091"/>
                <a:ext cx="1664600" cy="115387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Isosceles Triangle 23"/>
              <p:cNvSpPr>
                <a:spLocks noChangeArrowheads="1"/>
              </p:cNvSpPr>
              <p:nvPr/>
            </p:nvSpPr>
            <p:spPr bwMode="auto">
              <a:xfrm>
                <a:off x="5293198" y="3214091"/>
                <a:ext cx="1147401" cy="115387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Isosceles Triangle 24"/>
              <p:cNvSpPr>
                <a:spLocks noChangeArrowheads="1"/>
              </p:cNvSpPr>
              <p:nvPr/>
            </p:nvSpPr>
            <p:spPr bwMode="auto">
              <a:xfrm>
                <a:off x="5651760" y="3428881"/>
                <a:ext cx="1008322" cy="115387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Isosceles Triangle 25"/>
              <p:cNvSpPr>
                <a:spLocks noChangeArrowheads="1"/>
              </p:cNvSpPr>
              <p:nvPr/>
            </p:nvSpPr>
            <p:spPr bwMode="auto">
              <a:xfrm>
                <a:off x="6227634" y="3141663"/>
                <a:ext cx="1512483" cy="115387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Isosceles Triangle 26"/>
              <p:cNvSpPr>
                <a:spLocks noChangeArrowheads="1"/>
              </p:cNvSpPr>
              <p:nvPr/>
            </p:nvSpPr>
            <p:spPr bwMode="auto">
              <a:xfrm>
                <a:off x="6875220" y="3174130"/>
                <a:ext cx="1623310" cy="115387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Isosceles Triangle 27"/>
              <p:cNvSpPr>
                <a:spLocks noChangeArrowheads="1"/>
              </p:cNvSpPr>
              <p:nvPr/>
            </p:nvSpPr>
            <p:spPr bwMode="auto">
              <a:xfrm>
                <a:off x="7379381" y="3403906"/>
                <a:ext cx="1401653" cy="115387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20" name="Straight Arrow Connector 28"/>
              <p:cNvCxnSpPr>
                <a:cxnSpLocks noChangeShapeType="1"/>
              </p:cNvCxnSpPr>
              <p:nvPr/>
            </p:nvCxnSpPr>
            <p:spPr bwMode="auto">
              <a:xfrm flipH="1">
                <a:off x="4643438" y="5084763"/>
                <a:ext cx="4176712" cy="0"/>
              </a:xfrm>
              <a:prstGeom prst="straightConnector1">
                <a:avLst/>
              </a:prstGeom>
              <a:noFill/>
              <a:ln w="12700">
                <a:solidFill>
                  <a:srgbClr val="0033CC"/>
                </a:solidFill>
                <a:round/>
                <a:headEnd type="triangle" w="lg" len="lg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1" name="20 Rectángulo"/>
          <p:cNvSpPr/>
          <p:nvPr/>
        </p:nvSpPr>
        <p:spPr>
          <a:xfrm>
            <a:off x="216110" y="4590513"/>
            <a:ext cx="2906794" cy="1705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+mj-lt"/>
              </a:rPr>
              <a:t>Peso de las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+mj-lt"/>
              </a:rPr>
              <a:t>facturas en 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+mj-lt"/>
              </a:rPr>
              <a:t>presupuesto familiar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+mj-lt"/>
              </a:rPr>
              <a:t>(PRECIOS/INGRESOS)</a:t>
            </a:r>
            <a:endParaRPr lang="es-E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661732" y="5023132"/>
            <a:ext cx="2439243" cy="1273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EFICIENCIA ENERGÉTICA de la VIVIENDA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403649" y="2485441"/>
            <a:ext cx="3168352" cy="1273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/>
                </a:solidFill>
                <a:latin typeface="+mj-lt"/>
              </a:rPr>
              <a:t>NECESIDADES, PRÁCTICAS sociales y RECONOCIMIENTO</a:t>
            </a:r>
            <a:endParaRPr lang="es-E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51671" y="5877271"/>
            <a:ext cx="2792330" cy="41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err="1" smtClean="0">
                <a:solidFill>
                  <a:schemeClr val="tx1"/>
                </a:solidFill>
                <a:latin typeface="+mj-lt"/>
              </a:rPr>
              <a:t>Bouzarovski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 et al. (2014)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9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6612" y="1628800"/>
            <a:ext cx="8470776" cy="4525963"/>
          </a:xfrm>
        </p:spPr>
        <p:txBody>
          <a:bodyPr/>
          <a:lstStyle/>
          <a:p>
            <a:r>
              <a:rPr lang="es-ES" sz="2600" dirty="0"/>
              <a:t>Analizar la evolución de la incidencia de la pobreza energética </a:t>
            </a:r>
            <a:r>
              <a:rPr lang="es-ES" sz="2600" dirty="0" smtClean="0"/>
              <a:t>en España: </a:t>
            </a:r>
            <a:r>
              <a:rPr lang="es-ES" sz="2600" b="1" dirty="0" smtClean="0">
                <a:solidFill>
                  <a:srgbClr val="0066FF"/>
                </a:solidFill>
                <a:latin typeface="+mj-lt"/>
              </a:rPr>
              <a:t>resultados </a:t>
            </a:r>
            <a:r>
              <a:rPr lang="es-ES" sz="2600" b="1" dirty="0">
                <a:solidFill>
                  <a:srgbClr val="0066FF"/>
                </a:solidFill>
                <a:latin typeface="+mj-lt"/>
              </a:rPr>
              <a:t>actualizados </a:t>
            </a:r>
            <a:r>
              <a:rPr lang="es-ES" sz="2600" b="1" dirty="0" smtClean="0">
                <a:solidFill>
                  <a:srgbClr val="0066FF"/>
                </a:solidFill>
                <a:latin typeface="+mj-lt"/>
              </a:rPr>
              <a:t>2010 - 2012</a:t>
            </a:r>
          </a:p>
          <a:p>
            <a:r>
              <a:rPr lang="es-ES" sz="2600" dirty="0" smtClean="0">
                <a:latin typeface="+mj-lt"/>
              </a:rPr>
              <a:t>Explorar </a:t>
            </a:r>
            <a:r>
              <a:rPr lang="es-ES" sz="2600" b="1" dirty="0" smtClean="0">
                <a:solidFill>
                  <a:srgbClr val="0070C0"/>
                </a:solidFill>
                <a:latin typeface="+mj-lt"/>
              </a:rPr>
              <a:t>diferencias territoriales </a:t>
            </a:r>
            <a:r>
              <a:rPr lang="es-ES" sz="2600" dirty="0" smtClean="0">
                <a:latin typeface="+mj-lt"/>
              </a:rPr>
              <a:t>en indicadores de PE</a:t>
            </a:r>
          </a:p>
          <a:p>
            <a:r>
              <a:rPr lang="es-ES" sz="2600" dirty="0" smtClean="0">
                <a:latin typeface="+mj-lt"/>
              </a:rPr>
              <a:t>Examinar </a:t>
            </a:r>
            <a:r>
              <a:rPr lang="es-ES" sz="2600" dirty="0">
                <a:latin typeface="+mj-lt"/>
              </a:rPr>
              <a:t>la relación entre </a:t>
            </a:r>
            <a:r>
              <a:rPr lang="es-ES" sz="2600" b="1" dirty="0" smtClean="0">
                <a:solidFill>
                  <a:srgbClr val="0070C0"/>
                </a:solidFill>
                <a:latin typeface="+mj-lt"/>
              </a:rPr>
              <a:t>PE y desempleo</a:t>
            </a:r>
            <a:endParaRPr lang="es-ES" sz="2600" b="1" dirty="0">
              <a:solidFill>
                <a:srgbClr val="0070C0"/>
              </a:solidFill>
              <a:latin typeface="+mj-lt"/>
            </a:endParaRPr>
          </a:p>
          <a:p>
            <a:r>
              <a:rPr lang="es-ES" sz="2600" dirty="0">
                <a:latin typeface="+mj-lt"/>
              </a:rPr>
              <a:t>Presentar los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impactos </a:t>
            </a:r>
            <a:r>
              <a:rPr lang="es-ES" sz="2600" b="1" dirty="0" smtClean="0">
                <a:solidFill>
                  <a:srgbClr val="0070C0"/>
                </a:solidFill>
                <a:latin typeface="+mj-lt"/>
              </a:rPr>
              <a:t>sobre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la </a:t>
            </a:r>
            <a:r>
              <a:rPr lang="es-ES" sz="2600" b="1" dirty="0" smtClean="0">
                <a:solidFill>
                  <a:srgbClr val="0070C0"/>
                </a:solidFill>
                <a:latin typeface="+mj-lt"/>
              </a:rPr>
              <a:t>salud</a:t>
            </a:r>
            <a:r>
              <a:rPr lang="es-ES" sz="2600" dirty="0" smtClean="0">
                <a:latin typeface="+mj-lt"/>
              </a:rPr>
              <a:t>:  evaluación </a:t>
            </a:r>
            <a:r>
              <a:rPr lang="es-ES" sz="2600" dirty="0">
                <a:latin typeface="+mj-lt"/>
              </a:rPr>
              <a:t>actualizada de la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mortalidad adicional de invierno </a:t>
            </a:r>
            <a:endParaRPr lang="es-ES" sz="26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es-ES" sz="2600" dirty="0" smtClean="0">
                <a:latin typeface="+mj-lt"/>
              </a:rPr>
              <a:t>Hacer </a:t>
            </a:r>
            <a:r>
              <a:rPr lang="es-ES" sz="2600" dirty="0">
                <a:latin typeface="+mj-lt"/>
              </a:rPr>
              <a:t>una </a:t>
            </a:r>
            <a:r>
              <a:rPr lang="es-ES" sz="2600" b="1" dirty="0" smtClean="0">
                <a:solidFill>
                  <a:srgbClr val="0070C0"/>
                </a:solidFill>
                <a:latin typeface="+mj-lt"/>
              </a:rPr>
              <a:t>revisión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crítica </a:t>
            </a:r>
            <a:r>
              <a:rPr lang="es-ES" sz="2600" dirty="0">
                <a:latin typeface="+mj-lt"/>
              </a:rPr>
              <a:t>de las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acciones legislativas </a:t>
            </a:r>
            <a:r>
              <a:rPr lang="es-ES" sz="2600" dirty="0" smtClean="0">
                <a:latin typeface="+mj-lt"/>
              </a:rPr>
              <a:t>y de </a:t>
            </a:r>
            <a:r>
              <a:rPr lang="es-ES" sz="2600" dirty="0">
                <a:latin typeface="+mj-lt"/>
              </a:rPr>
              <a:t>las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políticas y medidas </a:t>
            </a:r>
            <a:endParaRPr lang="es-ES" sz="26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es-ES" sz="2600" dirty="0" smtClean="0">
                <a:latin typeface="+mj-lt"/>
              </a:rPr>
              <a:t>Ofrecer </a:t>
            </a:r>
            <a:r>
              <a:rPr lang="es-ES" sz="2600" b="1" dirty="0" smtClean="0">
                <a:solidFill>
                  <a:srgbClr val="0070C0"/>
                </a:solidFill>
                <a:latin typeface="+mj-lt"/>
              </a:rPr>
              <a:t>recomendaciones</a:t>
            </a:r>
            <a:r>
              <a:rPr lang="es-ES" sz="2600" dirty="0" smtClean="0">
                <a:latin typeface="+mj-lt"/>
              </a:rPr>
              <a:t> para avanzar en la </a:t>
            </a:r>
            <a:r>
              <a:rPr lang="es-ES" sz="2600" dirty="0">
                <a:latin typeface="+mj-lt"/>
              </a:rPr>
              <a:t>mitigación de la pobreza energética </a:t>
            </a:r>
            <a:r>
              <a:rPr lang="en-US" sz="2500" dirty="0">
                <a:latin typeface="+mj-lt"/>
              </a:rPr>
              <a:t> </a:t>
            </a:r>
            <a:endParaRPr lang="es-ES" sz="25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77124" y="188640"/>
            <a:ext cx="7638189" cy="678791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Objetivos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47864" y="692696"/>
            <a:ext cx="5580112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</a:t>
            </a: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estudio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42541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CaixaForum</a:t>
            </a:r>
            <a:r>
              <a:rPr lang="es-ES" dirty="0" smtClean="0"/>
              <a:t> Madrid  </a:t>
            </a:r>
          </a:p>
          <a:p>
            <a:pPr>
              <a:defRPr/>
            </a:pPr>
            <a:r>
              <a:rPr lang="es-ES" dirty="0" smtClean="0"/>
              <a:t>27 de marzo de 2014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895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49" y="13905"/>
            <a:ext cx="8229600" cy="678791"/>
          </a:xfrm>
        </p:spPr>
        <p:txBody>
          <a:bodyPr/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</a:rPr>
              <a:t>POBREZA ENERGÉTICA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/>
          <a:lstStyle/>
          <a:p>
            <a:r>
              <a:rPr lang="es-ES_tradnl" sz="2800" dirty="0" smtClean="0"/>
              <a:t>En torno al </a:t>
            </a:r>
            <a:r>
              <a:rPr lang="es-ES_tradnl" sz="2800" b="1" dirty="0" smtClean="0">
                <a:solidFill>
                  <a:srgbClr val="0070C0"/>
                </a:solidFill>
              </a:rPr>
              <a:t>10% </a:t>
            </a:r>
            <a:r>
              <a:rPr lang="es-ES_tradnl" sz="2800" b="1" dirty="0">
                <a:solidFill>
                  <a:srgbClr val="0070C0"/>
                </a:solidFill>
              </a:rPr>
              <a:t>de </a:t>
            </a:r>
            <a:r>
              <a:rPr lang="es-ES_tradnl" sz="2800" b="1" dirty="0" smtClean="0">
                <a:solidFill>
                  <a:srgbClr val="0070C0"/>
                </a:solidFill>
              </a:rPr>
              <a:t>hogares </a:t>
            </a:r>
            <a:r>
              <a:rPr lang="es-ES_tradnl" sz="2800" dirty="0" smtClean="0"/>
              <a:t>afectados en </a:t>
            </a:r>
            <a:r>
              <a:rPr lang="es-ES_tradnl" sz="2800" dirty="0"/>
              <a:t>2010</a:t>
            </a:r>
          </a:p>
          <a:p>
            <a:r>
              <a:rPr lang="es-ES_tradnl" sz="2800" dirty="0"/>
              <a:t>Aumentó con mayor rapidez en los </a:t>
            </a:r>
            <a:r>
              <a:rPr lang="es-ES_tradnl" sz="2800" b="1" dirty="0">
                <a:solidFill>
                  <a:srgbClr val="0070C0"/>
                </a:solidFill>
              </a:rPr>
              <a:t>hogares en </a:t>
            </a:r>
            <a:r>
              <a:rPr lang="es-ES_tradnl" sz="2800" b="1" dirty="0" smtClean="0">
                <a:solidFill>
                  <a:srgbClr val="0070C0"/>
                </a:solidFill>
              </a:rPr>
              <a:t>paro</a:t>
            </a:r>
            <a:endParaRPr lang="es-ES_tradnl" sz="2800" dirty="0">
              <a:solidFill>
                <a:srgbClr val="0070C0"/>
              </a:solidFill>
            </a:endParaRPr>
          </a:p>
          <a:p>
            <a:r>
              <a:rPr lang="es-ES" sz="2800" dirty="0"/>
              <a:t>Entre </a:t>
            </a:r>
            <a:r>
              <a:rPr lang="es-ES" sz="2800" b="1" dirty="0">
                <a:solidFill>
                  <a:srgbClr val="0070C0"/>
                </a:solidFill>
              </a:rPr>
              <a:t>2.300</a:t>
            </a:r>
            <a:r>
              <a:rPr lang="es-ES" sz="2800" dirty="0">
                <a:solidFill>
                  <a:srgbClr val="0070C0"/>
                </a:solidFill>
              </a:rPr>
              <a:t> y </a:t>
            </a:r>
            <a:r>
              <a:rPr lang="es-ES" sz="2800" b="1" dirty="0">
                <a:solidFill>
                  <a:srgbClr val="0070C0"/>
                </a:solidFill>
              </a:rPr>
              <a:t>9.300</a:t>
            </a:r>
            <a:r>
              <a:rPr lang="es-ES" sz="2800" dirty="0">
                <a:solidFill>
                  <a:srgbClr val="0070C0"/>
                </a:solidFill>
              </a:rPr>
              <a:t> </a:t>
            </a:r>
            <a:r>
              <a:rPr lang="es-ES" sz="2800" dirty="0"/>
              <a:t>muertes </a:t>
            </a:r>
            <a:r>
              <a:rPr lang="es-ES" sz="2800" dirty="0" smtClean="0"/>
              <a:t>prematuras asociadas </a:t>
            </a:r>
            <a:r>
              <a:rPr lang="es-ES" sz="2800" dirty="0"/>
              <a:t>a la pobreza energética.</a:t>
            </a:r>
          </a:p>
          <a:p>
            <a:r>
              <a:rPr lang="es-ES" sz="2800" dirty="0"/>
              <a:t>La </a:t>
            </a:r>
            <a:r>
              <a:rPr lang="es-ES" sz="2800" b="1" dirty="0">
                <a:solidFill>
                  <a:srgbClr val="0070C0"/>
                </a:solidFill>
              </a:rPr>
              <a:t>rehabilitación de viviendas </a:t>
            </a:r>
            <a:r>
              <a:rPr lang="es-ES" sz="2800" dirty="0"/>
              <a:t>es solución a largo plazo y palanca para la generación de empleo.</a:t>
            </a:r>
          </a:p>
          <a:p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3131840" y="819150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Conclusiones del estudio</a:t>
            </a:r>
            <a:r>
              <a:rPr lang="es-ES" sz="3400" dirty="0" smtClean="0">
                <a:solidFill>
                  <a:schemeClr val="tx1"/>
                </a:solidFill>
                <a:latin typeface="LondonMM" pitchFamily="2" charset="0"/>
              </a:rPr>
              <a:t> </a:t>
            </a:r>
            <a:r>
              <a:rPr lang="es-ES" sz="3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2012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9671">
            <a:off x="398210" y="1997175"/>
            <a:ext cx="2492406" cy="351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="" xmlns:p14="http://schemas.microsoft.com/office/powerpoint/2010/main" val="35745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Otros indicadores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de confort térmico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1170" y="1556792"/>
            <a:ext cx="83416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Mantener la vivienda a una </a:t>
            </a:r>
            <a:r>
              <a:rPr lang="es-ES" sz="2400" dirty="0" err="1" smtClean="0">
                <a:solidFill>
                  <a:schemeClr val="tx1"/>
                </a:solidFill>
              </a:rPr>
              <a:t>Tª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suficientemente fresca </a:t>
            </a:r>
            <a:r>
              <a:rPr lang="es-ES" sz="2400" dirty="0" smtClean="0">
                <a:solidFill>
                  <a:schemeClr val="tx1"/>
                </a:solidFill>
              </a:rPr>
              <a:t>en verano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-534935" y="3717032"/>
            <a:ext cx="24482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% de hogares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2" cstate="print"/>
          <a:srcRect l="1374" t="1782" r="1220" b="-106"/>
          <a:stretch/>
        </p:blipFill>
        <p:spPr bwMode="auto">
          <a:xfrm>
            <a:off x="1050429" y="2132856"/>
            <a:ext cx="6833939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594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pic>
        <p:nvPicPr>
          <p:cNvPr id="5" name="Picture 2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37703"/>
            <a:ext cx="6768752" cy="478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Resultados por </a:t>
            </a:r>
            <a:r>
              <a:rPr lang="es-ES" sz="4000" b="1" dirty="0" err="1" smtClean="0">
                <a:solidFill>
                  <a:schemeClr val="bg1"/>
                </a:solidFill>
              </a:rPr>
              <a:t>CCAAs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Gastos e ingresos del hogar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Resultados por </a:t>
            </a:r>
            <a:r>
              <a:rPr lang="es-ES" sz="4000" b="1" dirty="0" err="1" smtClean="0">
                <a:solidFill>
                  <a:schemeClr val="bg1"/>
                </a:solidFill>
              </a:rPr>
              <a:t>CCAAs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Temperatura inadecuada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1560421"/>
            <a:ext cx="6660740" cy="470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 rot="19639428">
            <a:off x="4082846" y="1479285"/>
            <a:ext cx="978309" cy="128203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 rot="17826195">
            <a:off x="2382314" y="1718815"/>
            <a:ext cx="634955" cy="97209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 rot="16200000">
            <a:off x="6112340" y="2539966"/>
            <a:ext cx="729833" cy="207538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 rot="16200000">
            <a:off x="3697723" y="3418819"/>
            <a:ext cx="596426" cy="20162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1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84313"/>
            <a:ext cx="6786563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Resultados por </a:t>
            </a:r>
            <a:r>
              <a:rPr lang="es-ES" sz="4000" b="1" dirty="0" err="1" smtClean="0">
                <a:solidFill>
                  <a:schemeClr val="bg1"/>
                </a:solidFill>
              </a:rPr>
              <a:t>CCAAs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Fichas del Anexo I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3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s-ES" dirty="0" smtClean="0"/>
              <a:t>Rango de </a:t>
            </a:r>
            <a:r>
              <a:rPr lang="es-ES" b="1" dirty="0" smtClean="0">
                <a:solidFill>
                  <a:srgbClr val="0070C0"/>
                </a:solidFill>
              </a:rPr>
              <a:t>temperaturas sin riesgo </a:t>
            </a:r>
            <a:r>
              <a:rPr lang="es-ES" dirty="0" smtClean="0"/>
              <a:t>para la salud</a:t>
            </a:r>
          </a:p>
          <a:p>
            <a:pPr lvl="1"/>
            <a:r>
              <a:rPr lang="es-ES" dirty="0" smtClean="0"/>
              <a:t>18 a 24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s-ES" dirty="0" err="1" smtClean="0"/>
              <a:t>C</a:t>
            </a:r>
            <a:r>
              <a:rPr lang="es-ES" dirty="0" smtClean="0"/>
              <a:t> (OMS, 1987), 18 a 21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s-ES" dirty="0" err="1" smtClean="0"/>
              <a:t>C</a:t>
            </a:r>
            <a:r>
              <a:rPr lang="es-ES" dirty="0" smtClean="0"/>
              <a:t> en Reino Unido</a:t>
            </a:r>
          </a:p>
          <a:p>
            <a:r>
              <a:rPr lang="es-ES" dirty="0" smtClean="0"/>
              <a:t>Mortalidad </a:t>
            </a:r>
            <a:r>
              <a:rPr lang="es-ES" b="1" dirty="0" smtClean="0">
                <a:solidFill>
                  <a:srgbClr val="0070C0"/>
                </a:solidFill>
              </a:rPr>
              <a:t>adicional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/>
              <a:t>de invierno</a:t>
            </a:r>
          </a:p>
          <a:p>
            <a:pPr lvl="1"/>
            <a:r>
              <a:rPr lang="es-ES" dirty="0" smtClean="0"/>
              <a:t>Enfermedades cardiovasculares y respiratorias</a:t>
            </a:r>
          </a:p>
          <a:p>
            <a:r>
              <a:rPr lang="es-ES" dirty="0" smtClean="0"/>
              <a:t>Impactos sobre la </a:t>
            </a:r>
            <a:r>
              <a:rPr lang="es-ES" b="1" dirty="0" smtClean="0">
                <a:solidFill>
                  <a:srgbClr val="0070C0"/>
                </a:solidFill>
              </a:rPr>
              <a:t>población vulnerable</a:t>
            </a:r>
          </a:p>
          <a:p>
            <a:pPr lvl="1"/>
            <a:r>
              <a:rPr lang="es-ES" dirty="0" smtClean="0"/>
              <a:t>Niños, ancianos y personas con discapacidad</a:t>
            </a:r>
          </a:p>
          <a:p>
            <a:r>
              <a:rPr lang="es-ES" dirty="0" smtClean="0"/>
              <a:t>Costes para el </a:t>
            </a:r>
            <a:r>
              <a:rPr lang="es-ES" b="1" dirty="0" smtClean="0">
                <a:solidFill>
                  <a:srgbClr val="0070C0"/>
                </a:solidFill>
              </a:rPr>
              <a:t>sistema sanitario</a:t>
            </a:r>
          </a:p>
          <a:p>
            <a:pPr lvl="1"/>
            <a:r>
              <a:rPr lang="es-ES" dirty="0" smtClean="0"/>
              <a:t>860 millones de libras para el NHS británico 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Impactos de la pobreza energética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sobre la salud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0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Mortalidad adicional de invierno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Definición y ejemplos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2" y="1628800"/>
            <a:ext cx="76795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897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pic>
        <p:nvPicPr>
          <p:cNvPr id="5" name="Imagen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86" y="1916832"/>
            <a:ext cx="855602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Mortalidad adicional de invierno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23728" y="717735"/>
            <a:ext cx="6876256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asociada a la pobreza energética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547664" y="4005064"/>
            <a:ext cx="4608512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 redondeado"/>
          <p:cNvSpPr/>
          <p:nvPr/>
        </p:nvSpPr>
        <p:spPr>
          <a:xfrm>
            <a:off x="3851920" y="3212976"/>
            <a:ext cx="2304256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7.200 muertes al año según OMS (2011)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4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655259"/>
            <a:ext cx="770485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Mortalidad adicional de invierno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23728" y="717735"/>
            <a:ext cx="6876256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y severidad del invierno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5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0608" y="1556792"/>
            <a:ext cx="8542784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Acciones legislativas </a:t>
            </a:r>
            <a:r>
              <a:rPr lang="es-ES" dirty="0" smtClean="0"/>
              <a:t>desde junio de 2013</a:t>
            </a:r>
          </a:p>
          <a:p>
            <a:pPr lvl="1"/>
            <a:r>
              <a:rPr lang="es-ES" b="1" dirty="0" smtClean="0"/>
              <a:t>Congreso de los Diputados</a:t>
            </a:r>
          </a:p>
          <a:p>
            <a:pPr lvl="2"/>
            <a:r>
              <a:rPr lang="es-ES" dirty="0" smtClean="0"/>
              <a:t>1 moción, 2 proposiciones no de ley, 1 proposición de ley</a:t>
            </a:r>
          </a:p>
          <a:p>
            <a:pPr lvl="1"/>
            <a:r>
              <a:rPr lang="es-ES" b="1" dirty="0" smtClean="0"/>
              <a:t>10 de los 17 </a:t>
            </a:r>
            <a:r>
              <a:rPr lang="es-ES" dirty="0" smtClean="0"/>
              <a:t>de los Parlamentos Autonómicos</a:t>
            </a:r>
          </a:p>
          <a:p>
            <a:pPr lvl="2"/>
            <a:r>
              <a:rPr lang="es-ES" dirty="0" smtClean="0"/>
              <a:t>Aragón, C-LM, </a:t>
            </a:r>
            <a:r>
              <a:rPr lang="es-ES" dirty="0" err="1" smtClean="0"/>
              <a:t>CyL</a:t>
            </a:r>
            <a:r>
              <a:rPr lang="es-ES" dirty="0" smtClean="0"/>
              <a:t>, Cataluña, Galicia, Canarias, La Rioja, Navarra, País Vasco y C. Valenciana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Iniciativas municipales</a:t>
            </a:r>
          </a:p>
          <a:p>
            <a:pPr lvl="1"/>
            <a:r>
              <a:rPr lang="es-ES" dirty="0" smtClean="0"/>
              <a:t>Málaga, Granada, Cádiz, Valdepeñas, Ávila, Gerona…</a:t>
            </a:r>
          </a:p>
          <a:p>
            <a:r>
              <a:rPr lang="es-ES" dirty="0" smtClean="0"/>
              <a:t>La pobreza energética en el </a:t>
            </a:r>
            <a:r>
              <a:rPr lang="es-ES" b="1" dirty="0" smtClean="0">
                <a:solidFill>
                  <a:srgbClr val="0070C0"/>
                </a:solidFill>
              </a:rPr>
              <a:t>debate político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Acciones legislativas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23728" y="717735"/>
            <a:ext cx="6876256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		e iniciativas locales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Congelación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/>
              <a:t>de la tarifa eléctrica a julio 2009</a:t>
            </a:r>
          </a:p>
          <a:p>
            <a:pPr lvl="1"/>
            <a:r>
              <a:rPr lang="es-ES" dirty="0" smtClean="0"/>
              <a:t>Ahorros crecientes: del 25% en la actualidad</a:t>
            </a:r>
          </a:p>
          <a:p>
            <a:r>
              <a:rPr lang="es-ES" dirty="0" smtClean="0"/>
              <a:t>Redefinición de </a:t>
            </a:r>
            <a:r>
              <a:rPr lang="es-ES" b="1" dirty="0" smtClean="0">
                <a:solidFill>
                  <a:srgbClr val="0070C0"/>
                </a:solidFill>
              </a:rPr>
              <a:t>consumidor vulnerable</a:t>
            </a:r>
          </a:p>
          <a:p>
            <a:pPr lvl="1"/>
            <a:r>
              <a:rPr lang="es-ES" dirty="0" err="1" smtClean="0"/>
              <a:t>Pot</a:t>
            </a:r>
            <a:r>
              <a:rPr lang="es-ES" dirty="0" smtClean="0"/>
              <a:t>. </a:t>
            </a:r>
            <a:r>
              <a:rPr lang="es-ES" dirty="0" err="1" smtClean="0"/>
              <a:t>max</a:t>
            </a:r>
            <a:r>
              <a:rPr lang="es-ES" dirty="0" smtClean="0"/>
              <a:t>. 3 kW + familia numerosa + TUR/PVPC </a:t>
            </a:r>
          </a:p>
          <a:p>
            <a:pPr lvl="1"/>
            <a:r>
              <a:rPr lang="es-ES" dirty="0"/>
              <a:t>Basado en </a:t>
            </a:r>
            <a:r>
              <a:rPr lang="es-ES" dirty="0" smtClean="0"/>
              <a:t>ingresos del hogar</a:t>
            </a:r>
            <a:endParaRPr lang="es-ES" dirty="0"/>
          </a:p>
          <a:p>
            <a:r>
              <a:rPr lang="es-ES" dirty="0" smtClean="0"/>
              <a:t>Otros elementos para su </a:t>
            </a:r>
            <a:r>
              <a:rPr lang="es-ES" b="1" dirty="0" smtClean="0">
                <a:solidFill>
                  <a:srgbClr val="0070C0"/>
                </a:solidFill>
              </a:rPr>
              <a:t>aplicación</a:t>
            </a:r>
          </a:p>
          <a:p>
            <a:pPr lvl="1"/>
            <a:r>
              <a:rPr lang="es-ES" dirty="0" smtClean="0"/>
              <a:t>Aplicación automática</a:t>
            </a:r>
          </a:p>
          <a:p>
            <a:pPr lvl="1"/>
            <a:r>
              <a:rPr lang="es-ES" dirty="0" smtClean="0"/>
              <a:t>Otros tipos de energía doméstica: gas, butano…</a:t>
            </a:r>
          </a:p>
          <a:p>
            <a:pPr lvl="1"/>
            <a:r>
              <a:rPr lang="es-ES" dirty="0" smtClean="0"/>
              <a:t>Combinado con otras medidas</a:t>
            </a:r>
          </a:p>
          <a:p>
            <a:pPr lvl="1"/>
            <a:endParaRPr lang="es-ES" dirty="0" smtClean="0"/>
          </a:p>
          <a:p>
            <a:pPr lvl="1"/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BONO SOCIAL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23728" y="717735"/>
            <a:ext cx="6876256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Análisis crítico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9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/>
              <a:t>CaixaForum</a:t>
            </a:r>
            <a:r>
              <a:rPr lang="es-ES" dirty="0" smtClean="0"/>
              <a:t> Madrid  </a:t>
            </a:r>
          </a:p>
          <a:p>
            <a:pPr>
              <a:defRPr/>
            </a:pPr>
            <a:r>
              <a:rPr lang="es-ES" dirty="0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"/>
            <a:ext cx="7530685" cy="620688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Evolución de factores clave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1" t="1739" r="891" b="1305"/>
          <a:stretch/>
        </p:blipFill>
        <p:spPr bwMode="auto">
          <a:xfrm>
            <a:off x="539552" y="1556792"/>
            <a:ext cx="7992888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6 Rectángulo"/>
          <p:cNvSpPr/>
          <p:nvPr/>
        </p:nvSpPr>
        <p:spPr>
          <a:xfrm rot="16200000">
            <a:off x="-792596" y="3290303"/>
            <a:ext cx="24482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2006 = 100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15816" y="692696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Ingresos y gastos en energía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308304" y="1785527"/>
            <a:ext cx="14036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1.203 €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87509" y="4005064"/>
            <a:ext cx="14036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33CC"/>
                </a:solidFill>
              </a:rPr>
              <a:t>24.474 €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52906" y="4788453"/>
            <a:ext cx="14036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33CC"/>
                </a:solidFill>
              </a:rPr>
              <a:t>22.143 €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19872" y="4782684"/>
            <a:ext cx="14036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913 €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47664" y="1556792"/>
            <a:ext cx="4374232" cy="17281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% de población en riesgo de pobreza y exclusión social</a:t>
            </a:r>
            <a:r>
              <a:rPr lang="es-ES" sz="2000" dirty="0" smtClean="0">
                <a:solidFill>
                  <a:schemeClr val="tx1"/>
                </a:solidFill>
              </a:rPr>
              <a:t>: 23,3% (2007) –&gt; 28,2% (2012)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País OCDE </a:t>
            </a:r>
            <a:r>
              <a:rPr lang="es-ES" sz="2000" b="1" dirty="0" smtClean="0">
                <a:solidFill>
                  <a:schemeClr val="tx1"/>
                </a:solidFill>
              </a:rPr>
              <a:t>con mayor incremento del coeficiente de </a:t>
            </a:r>
            <a:r>
              <a:rPr lang="es-ES" sz="2000" b="1" dirty="0" err="1" smtClean="0">
                <a:solidFill>
                  <a:schemeClr val="tx1"/>
                </a:solidFill>
              </a:rPr>
              <a:t>Gini</a:t>
            </a:r>
            <a:r>
              <a:rPr lang="es-ES" sz="2000" b="1" smtClean="0">
                <a:solidFill>
                  <a:schemeClr val="tx1"/>
                </a:solidFill>
              </a:rPr>
              <a:t> </a:t>
            </a:r>
            <a:r>
              <a:rPr lang="es-ES" sz="2000" smtClean="0">
                <a:solidFill>
                  <a:schemeClr val="tx1"/>
                </a:solidFill>
              </a:rPr>
              <a:t>2007-2010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3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Análisis de políticas, medidas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23728" y="717735"/>
            <a:ext cx="6876256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	y elementos del marco legal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0438532"/>
              </p:ext>
            </p:extLst>
          </p:nvPr>
        </p:nvGraphicFramePr>
        <p:xfrm>
          <a:off x="196834" y="1844824"/>
          <a:ext cx="8750331" cy="42484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0286"/>
                <a:gridCol w="2689194"/>
                <a:gridCol w="4160851"/>
              </a:tblGrid>
              <a:tr h="381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j-lt"/>
                        </a:rPr>
                        <a:t>Tipo</a:t>
                      </a:r>
                      <a:endParaRPr lang="es-ES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j-lt"/>
                        </a:rPr>
                        <a:t>Medidas</a:t>
                      </a:r>
                      <a:endParaRPr lang="es-ES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j-lt"/>
                        </a:rPr>
                        <a:t>Impacto sobre </a:t>
                      </a:r>
                      <a:r>
                        <a:rPr lang="es-ES" sz="2400" dirty="0" smtClean="0">
                          <a:effectLst/>
                          <a:latin typeface="+mj-lt"/>
                        </a:rPr>
                        <a:t>PE</a:t>
                      </a:r>
                      <a:endParaRPr lang="es-ES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8165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TARIFA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SOCIAL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Bono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social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Temporal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y solo para electricidad.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Los beneficiarios no siempre  están en pobreza energética.</a:t>
                      </a: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89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EFICIENCIA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ENERGÉTICA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Ley 8/2013,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de RRR urbana</a:t>
                      </a:r>
                      <a:endParaRPr lang="es-ES" sz="18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Planes </a:t>
                      </a:r>
                      <a:r>
                        <a:rPr lang="es-ES" sz="180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Renove</a:t>
                      </a:r>
                      <a:endParaRPr lang="es-ES" sz="1800" i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Plan de Acción de Ahorro y Eficiencia Energética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Código Técnico de Edificación (CTE)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Plan Estatal de Vivienda y Rehabilitación 2013-2016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Amplio rango de medidas, en las que se empieza a incluir la</a:t>
                      </a: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pobreza energética entre sus objetivos o criterios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(ley RRR)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Los hogares en pobreza energética tienen dificultades para acceder  a las ayudas contempladas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92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TRANSFERENCIA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DE RENTA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Plan PREPARA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Renta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Mínima de Inserción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Pensiones no contributivas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Sin cambios desde 2012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Cantidad escasa orientada a cubrir todas las necesidades del hogar.</a:t>
                      </a:r>
                    </a:p>
                  </a:txBody>
                  <a:tcPr marL="66364" marR="66364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78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Incremento en la incidencia </a:t>
            </a:r>
            <a:r>
              <a:rPr lang="es-ES" dirty="0" smtClean="0"/>
              <a:t>entre 2010 y 2012</a:t>
            </a:r>
          </a:p>
          <a:p>
            <a:pPr lvl="1"/>
            <a:r>
              <a:rPr lang="es-ES" b="1" dirty="0" smtClean="0"/>
              <a:t>12 a 17% </a:t>
            </a:r>
            <a:r>
              <a:rPr lang="es-ES" dirty="0" smtClean="0"/>
              <a:t>de hogares con gastos desproporcionados</a:t>
            </a:r>
          </a:p>
          <a:p>
            <a:pPr lvl="1"/>
            <a:r>
              <a:rPr lang="es-ES" b="1" dirty="0" smtClean="0"/>
              <a:t>8 a 9% </a:t>
            </a:r>
            <a:r>
              <a:rPr lang="es-ES" dirty="0" smtClean="0"/>
              <a:t>en hogares con temperatura inadecuada</a:t>
            </a:r>
          </a:p>
          <a:p>
            <a:r>
              <a:rPr lang="es-ES" dirty="0" smtClean="0"/>
              <a:t>Diferencias importantes </a:t>
            </a:r>
            <a:r>
              <a:rPr lang="es-ES" b="1" dirty="0" smtClean="0">
                <a:solidFill>
                  <a:srgbClr val="0070C0"/>
                </a:solidFill>
              </a:rPr>
              <a:t>por </a:t>
            </a:r>
            <a:r>
              <a:rPr lang="es-ES" b="1" dirty="0" err="1" smtClean="0">
                <a:solidFill>
                  <a:srgbClr val="0070C0"/>
                </a:solidFill>
              </a:rPr>
              <a:t>CCAAs</a:t>
            </a:r>
            <a:endParaRPr lang="es-ES" b="1" dirty="0">
              <a:solidFill>
                <a:srgbClr val="0070C0"/>
              </a:solidFill>
            </a:endParaRPr>
          </a:p>
          <a:p>
            <a:r>
              <a:rPr lang="es-ES" dirty="0" smtClean="0"/>
              <a:t>Mayor incidencia en </a:t>
            </a:r>
            <a:r>
              <a:rPr lang="es-ES" b="1" dirty="0" smtClean="0">
                <a:solidFill>
                  <a:srgbClr val="0070C0"/>
                </a:solidFill>
              </a:rPr>
              <a:t>zonas rurales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Desempleo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/>
              <a:t>como factor de vulnerabilidad</a:t>
            </a:r>
          </a:p>
          <a:p>
            <a:pPr lvl="1"/>
            <a:r>
              <a:rPr lang="es-ES" dirty="0" smtClean="0"/>
              <a:t>Incremento en hogares ocupados</a:t>
            </a:r>
          </a:p>
          <a:p>
            <a:r>
              <a:rPr lang="es-ES" dirty="0" smtClean="0"/>
              <a:t>Efectos de la </a:t>
            </a:r>
            <a:r>
              <a:rPr lang="es-ES" b="1" dirty="0" smtClean="0">
                <a:solidFill>
                  <a:srgbClr val="0070C0"/>
                </a:solidFill>
              </a:rPr>
              <a:t>crisis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/>
              <a:t>sobre el bienestar de hogares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Principales resultados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23728" y="717735"/>
            <a:ext cx="6876256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y conclusiones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3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CaixaForum Madrid  </a:t>
            </a:r>
          </a:p>
          <a:p>
            <a:pPr>
              <a:defRPr/>
            </a:pPr>
            <a:r>
              <a:rPr lang="es-ES" smtClean="0"/>
              <a:t>27 de marzo de 2014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Otros indicadores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de confort térmico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5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t="1937" r="1999" b="1661"/>
          <a:stretch/>
        </p:blipFill>
        <p:spPr bwMode="auto">
          <a:xfrm>
            <a:off x="1007604" y="2146491"/>
            <a:ext cx="7128792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01170" y="1556792"/>
            <a:ext cx="83416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Mantener la vivienda a una </a:t>
            </a:r>
            <a:r>
              <a:rPr lang="es-ES" sz="2400" dirty="0" err="1" smtClean="0">
                <a:solidFill>
                  <a:schemeClr val="tx1"/>
                </a:solidFill>
              </a:rPr>
              <a:t>Tª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suficientemente cálida </a:t>
            </a:r>
            <a:r>
              <a:rPr lang="es-ES" sz="2400" dirty="0" smtClean="0">
                <a:solidFill>
                  <a:schemeClr val="tx1"/>
                </a:solidFill>
              </a:rPr>
              <a:t>en invierno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-534935" y="3717032"/>
            <a:ext cx="24482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% de hogares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3563888" y="2780928"/>
            <a:ext cx="3312368" cy="864096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05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530685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Enfoques de medición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y fuentes de datos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/>
            <a:r>
              <a:rPr lang="es-ES" altLang="en-US" sz="2800" dirty="0" smtClean="0"/>
              <a:t>Dos </a:t>
            </a:r>
            <a:r>
              <a:rPr lang="es-ES" altLang="en-US" sz="2800" b="1" dirty="0" smtClean="0">
                <a:solidFill>
                  <a:srgbClr val="0070C0"/>
                </a:solidFill>
              </a:rPr>
              <a:t>enfoques de medición</a:t>
            </a:r>
          </a:p>
          <a:p>
            <a:pPr eaLnBrk="1" hangingPunct="1"/>
            <a:r>
              <a:rPr lang="es-ES" altLang="en-US" sz="2800" b="1" dirty="0" smtClean="0"/>
              <a:t>Gastos en energía doméstica </a:t>
            </a:r>
            <a:r>
              <a:rPr lang="es-ES" altLang="en-US" sz="2800" dirty="0" smtClean="0"/>
              <a:t>e </a:t>
            </a:r>
            <a:r>
              <a:rPr lang="es-ES" altLang="en-US" sz="2800" b="1" dirty="0" smtClean="0"/>
              <a:t>ingresos </a:t>
            </a:r>
            <a:r>
              <a:rPr lang="es-ES" altLang="en-US" sz="2800" dirty="0" smtClean="0"/>
              <a:t>del hogar</a:t>
            </a:r>
          </a:p>
          <a:p>
            <a:pPr lvl="1" eaLnBrk="1" hangingPunct="1"/>
            <a:r>
              <a:rPr lang="es-ES" altLang="en-US" sz="2400" dirty="0" smtClean="0"/>
              <a:t>Gastos desproporcionados en energía doméstica</a:t>
            </a:r>
          </a:p>
          <a:p>
            <a:pPr lvl="2" eaLnBrk="1" hangingPunct="1"/>
            <a:r>
              <a:rPr lang="es-ES" altLang="en-US" sz="2000" dirty="0" smtClean="0"/>
              <a:t>10% de los ingresos anuales (2 x media)</a:t>
            </a:r>
          </a:p>
          <a:p>
            <a:pPr lvl="1" eaLnBrk="1" hangingPunct="1"/>
            <a:r>
              <a:rPr lang="es-ES" altLang="en-US" sz="2400" u="sng" dirty="0" smtClean="0"/>
              <a:t>Encuesta </a:t>
            </a:r>
            <a:r>
              <a:rPr lang="es-ES" altLang="en-US" sz="2400" u="sng" dirty="0"/>
              <a:t>de Presupuestos Familiares </a:t>
            </a:r>
            <a:r>
              <a:rPr lang="es-ES" altLang="en-US" sz="2400" dirty="0"/>
              <a:t>(EPF) 2006-2012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s-ES" altLang="en-US" b="1" dirty="0" smtClean="0"/>
              <a:t>Percepciones </a:t>
            </a:r>
            <a:r>
              <a:rPr lang="es-ES" altLang="en-US" b="1" dirty="0"/>
              <a:t>y declaraciones </a:t>
            </a:r>
            <a:r>
              <a:rPr lang="es-ES" altLang="en-US" dirty="0"/>
              <a:t>del </a:t>
            </a:r>
            <a:r>
              <a:rPr lang="es-ES" altLang="en-US" dirty="0" smtClean="0"/>
              <a:t>hogar</a:t>
            </a:r>
          </a:p>
          <a:p>
            <a:pPr lvl="1" eaLnBrk="1" hangingPunct="1"/>
            <a:r>
              <a:rPr lang="es-ES" altLang="en-US" sz="2400" dirty="0"/>
              <a:t>Déficit </a:t>
            </a:r>
            <a:r>
              <a:rPr lang="es-ES" altLang="en-US" sz="2400" dirty="0" smtClean="0"/>
              <a:t>forzado de </a:t>
            </a:r>
            <a:r>
              <a:rPr lang="es-ES" altLang="en-US" sz="2400" dirty="0"/>
              <a:t>servicios de la </a:t>
            </a:r>
            <a:r>
              <a:rPr lang="es-ES" altLang="en-US" sz="2400" dirty="0" smtClean="0"/>
              <a:t>energía </a:t>
            </a:r>
            <a:r>
              <a:rPr lang="es-ES" altLang="en-US" sz="2400" dirty="0"/>
              <a:t>percibidos como necesidades básicas </a:t>
            </a:r>
            <a:r>
              <a:rPr lang="es-ES" altLang="en-US" sz="2400" dirty="0" smtClean="0"/>
              <a:t>por el conjunto de la sociedad</a:t>
            </a:r>
          </a:p>
          <a:p>
            <a:pPr lvl="2" eaLnBrk="1" hangingPunct="1"/>
            <a:r>
              <a:rPr lang="es-ES" altLang="en-US" sz="2000" dirty="0" smtClean="0"/>
              <a:t>Permitirse mantener la vivienda a una </a:t>
            </a:r>
            <a:r>
              <a:rPr lang="es-ES" altLang="en-US" sz="2000" dirty="0" err="1" smtClean="0"/>
              <a:t>Tª</a:t>
            </a:r>
            <a:r>
              <a:rPr lang="es-ES" altLang="en-US" sz="2000" dirty="0" smtClean="0"/>
              <a:t> adecuada en invierno</a:t>
            </a:r>
          </a:p>
          <a:p>
            <a:pPr lvl="1" eaLnBrk="1" hangingPunct="1"/>
            <a:r>
              <a:rPr lang="es-ES" altLang="en-US" sz="2400" u="sng" dirty="0" smtClean="0"/>
              <a:t>Encuesta </a:t>
            </a:r>
            <a:r>
              <a:rPr lang="es-ES" altLang="en-US" sz="2400" u="sng" dirty="0"/>
              <a:t>de Condiciones de Vida</a:t>
            </a:r>
            <a:r>
              <a:rPr lang="es-ES" altLang="en-US" sz="2400" dirty="0"/>
              <a:t> </a:t>
            </a:r>
            <a:r>
              <a:rPr lang="es-ES" altLang="en-US" sz="2400" dirty="0" smtClean="0"/>
              <a:t>(ECV/EU SILC) 2004-2012</a:t>
            </a:r>
            <a:endParaRPr lang="es-ES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230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 cstate="print"/>
          <a:srcRect l="1230" t="1272" r="1769" b="1527"/>
          <a:stretch/>
        </p:blipFill>
        <p:spPr bwMode="auto">
          <a:xfrm>
            <a:off x="971465" y="1772816"/>
            <a:ext cx="7560840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530685" cy="678791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   España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Gastos e ingresos del hogar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 rot="16200000">
            <a:off x="-779230" y="3380313"/>
            <a:ext cx="244827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% de hogares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2002971" y="4325257"/>
            <a:ext cx="5907315" cy="790042"/>
          </a:xfrm>
          <a:custGeom>
            <a:avLst/>
            <a:gdLst>
              <a:gd name="connsiteX0" fmla="*/ 0 w 5907315"/>
              <a:gd name="connsiteY0" fmla="*/ 595086 h 790042"/>
              <a:gd name="connsiteX1" fmla="*/ 1059543 w 5907315"/>
              <a:gd name="connsiteY1" fmla="*/ 783772 h 790042"/>
              <a:gd name="connsiteX2" fmla="*/ 2032000 w 5907315"/>
              <a:gd name="connsiteY2" fmla="*/ 725714 h 790042"/>
              <a:gd name="connsiteX3" fmla="*/ 2989943 w 5907315"/>
              <a:gd name="connsiteY3" fmla="*/ 537029 h 790042"/>
              <a:gd name="connsiteX4" fmla="*/ 3976915 w 5907315"/>
              <a:gd name="connsiteY4" fmla="*/ 319314 h 790042"/>
              <a:gd name="connsiteX5" fmla="*/ 4963886 w 5907315"/>
              <a:gd name="connsiteY5" fmla="*/ 101600 h 790042"/>
              <a:gd name="connsiteX6" fmla="*/ 5907315 w 5907315"/>
              <a:gd name="connsiteY6" fmla="*/ 0 h 79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7315" h="790042">
                <a:moveTo>
                  <a:pt x="0" y="595086"/>
                </a:moveTo>
                <a:cubicBezTo>
                  <a:pt x="360438" y="678543"/>
                  <a:pt x="720876" y="762001"/>
                  <a:pt x="1059543" y="783772"/>
                </a:cubicBezTo>
                <a:cubicBezTo>
                  <a:pt x="1398210" y="805543"/>
                  <a:pt x="1710267" y="766838"/>
                  <a:pt x="2032000" y="725714"/>
                </a:cubicBezTo>
                <a:cubicBezTo>
                  <a:pt x="2353733" y="684590"/>
                  <a:pt x="2665791" y="604762"/>
                  <a:pt x="2989943" y="537029"/>
                </a:cubicBezTo>
                <a:cubicBezTo>
                  <a:pt x="3314095" y="469296"/>
                  <a:pt x="3976915" y="319314"/>
                  <a:pt x="3976915" y="319314"/>
                </a:cubicBezTo>
                <a:cubicBezTo>
                  <a:pt x="4305905" y="246743"/>
                  <a:pt x="4642153" y="154819"/>
                  <a:pt x="4963886" y="101600"/>
                </a:cubicBezTo>
                <a:cubicBezTo>
                  <a:pt x="5285619" y="48381"/>
                  <a:pt x="5596467" y="24190"/>
                  <a:pt x="5907315" y="0"/>
                </a:cubicBezTo>
              </a:path>
            </a:pathLst>
          </a:cu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3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 cstate="print"/>
          <a:srcRect l="754" t="1818" r="608" b="2181"/>
          <a:stretch/>
        </p:blipFill>
        <p:spPr bwMode="auto">
          <a:xfrm>
            <a:off x="434547" y="1783769"/>
            <a:ext cx="8568952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España en la UE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Percepciones y declaraciones 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7092280" y="3835997"/>
            <a:ext cx="1907704" cy="745131"/>
          </a:xfrm>
          <a:prstGeom prst="wedgeRoundRectCallout">
            <a:avLst>
              <a:gd name="adj1" fmla="val -71808"/>
              <a:gd name="adj2" fmla="val -9572"/>
              <a:gd name="adj3" fmla="val 16667"/>
            </a:avLst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 rot="16200000">
            <a:off x="-974733" y="3380313"/>
            <a:ext cx="244827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% de personas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8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772816"/>
            <a:ext cx="7043738" cy="4357687"/>
          </a:xfrm>
          <a:solidFill>
            <a:schemeClr val="bg1"/>
          </a:solidFill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Indicadores principales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Comparación de enfoques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6372200" y="1988841"/>
            <a:ext cx="2627784" cy="1394746"/>
          </a:xfrm>
          <a:prstGeom prst="wedgeRoundRectCallout">
            <a:avLst>
              <a:gd name="adj1" fmla="val -60269"/>
              <a:gd name="adj2" fmla="val 23214"/>
              <a:gd name="adj3" fmla="val 16667"/>
            </a:avLst>
          </a:prstGeom>
          <a:solidFill>
            <a:schemeClr val="bg1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17%</a:t>
            </a:r>
            <a:r>
              <a:rPr lang="es-ES" sz="2000" dirty="0" smtClean="0">
                <a:solidFill>
                  <a:schemeClr val="tx1"/>
                </a:solidFill>
              </a:rPr>
              <a:t> de hogares / </a:t>
            </a:r>
            <a:r>
              <a:rPr lang="es-ES" sz="2000" b="1" dirty="0" smtClean="0">
                <a:solidFill>
                  <a:schemeClr val="tx1"/>
                </a:solidFill>
              </a:rPr>
              <a:t>7 millones</a:t>
            </a:r>
            <a:r>
              <a:rPr lang="es-ES" sz="2000" dirty="0" smtClean="0">
                <a:solidFill>
                  <a:schemeClr val="tx1"/>
                </a:solidFill>
              </a:rPr>
              <a:t> de personas con gastos excesivos (&gt;10% ingresos)</a:t>
            </a:r>
          </a:p>
        </p:txBody>
      </p:sp>
      <p:sp>
        <p:nvSpPr>
          <p:cNvPr id="9" name="8 Llamada rectangular redondeada"/>
          <p:cNvSpPr/>
          <p:nvPr/>
        </p:nvSpPr>
        <p:spPr>
          <a:xfrm>
            <a:off x="6372200" y="3861048"/>
            <a:ext cx="2627784" cy="1178722"/>
          </a:xfrm>
          <a:prstGeom prst="wedgeRoundRectCallout">
            <a:avLst>
              <a:gd name="adj1" fmla="val -60269"/>
              <a:gd name="adj2" fmla="val 23214"/>
              <a:gd name="adj3" fmla="val 16667"/>
            </a:avLst>
          </a:prstGeom>
          <a:solidFill>
            <a:schemeClr val="bg1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</a:rPr>
              <a:t>9</a:t>
            </a:r>
            <a:r>
              <a:rPr lang="es-ES" sz="2000" b="1" dirty="0" smtClean="0">
                <a:solidFill>
                  <a:schemeClr val="tx1"/>
                </a:solidFill>
              </a:rPr>
              <a:t>%</a:t>
            </a:r>
            <a:r>
              <a:rPr lang="es-ES" sz="2000" dirty="0" smtClean="0">
                <a:solidFill>
                  <a:schemeClr val="tx1"/>
                </a:solidFill>
              </a:rPr>
              <a:t> de hogares / </a:t>
            </a:r>
            <a:r>
              <a:rPr lang="es-ES" sz="2000" b="1" dirty="0">
                <a:solidFill>
                  <a:schemeClr val="tx1"/>
                </a:solidFill>
              </a:rPr>
              <a:t>4</a:t>
            </a:r>
            <a:r>
              <a:rPr lang="es-ES" sz="2000" b="1" dirty="0" smtClean="0">
                <a:solidFill>
                  <a:schemeClr val="tx1"/>
                </a:solidFill>
              </a:rPr>
              <a:t> millones</a:t>
            </a:r>
            <a:r>
              <a:rPr lang="es-ES" sz="2000" dirty="0" smtClean="0">
                <a:solidFill>
                  <a:schemeClr val="tx1"/>
                </a:solidFill>
              </a:rPr>
              <a:t> de personas con </a:t>
            </a:r>
            <a:r>
              <a:rPr lang="es-ES" sz="2000" dirty="0" err="1" smtClean="0">
                <a:solidFill>
                  <a:schemeClr val="tx1"/>
                </a:solidFill>
              </a:rPr>
              <a:t>Tª</a:t>
            </a:r>
            <a:r>
              <a:rPr lang="es-ES" sz="2000" dirty="0" smtClean="0">
                <a:solidFill>
                  <a:schemeClr val="tx1"/>
                </a:solidFill>
              </a:rPr>
              <a:t> inadecuada</a:t>
            </a:r>
          </a:p>
        </p:txBody>
      </p:sp>
    </p:spTree>
    <p:extLst>
      <p:ext uri="{BB962C8B-B14F-4D97-AF65-F5344CB8AC3E}">
        <p14:creationId xmlns="" xmlns:p14="http://schemas.microsoft.com/office/powerpoint/2010/main" val="30482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480720" cy="46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:ACA:ACA 2012:Pobreza Enegetica:maquetacion:encab pares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F:\LuigiTrekstor28_10_10\VoluntariadoCasa12_10_2013\PicosEuropa\ProyectoPicos2012\4.Material de Difusión\4.1.Logos\ACA\logo A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6399213"/>
            <a:ext cx="8572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Indicadores principales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Resultados por CCAAS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1 Elipse"/>
          <p:cNvSpPr/>
          <p:nvPr/>
        </p:nvSpPr>
        <p:spPr>
          <a:xfrm rot="9622628">
            <a:off x="2582718" y="3816885"/>
            <a:ext cx="1522415" cy="201558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 rot="11924075">
            <a:off x="1736021" y="1909346"/>
            <a:ext cx="982390" cy="24794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:ACA:ACA 2012:Pobreza Enegetica:maquetacion:pie pares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:ACA:ACA 2012:Pobreza Enegetica:maquetacion:encab pares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97222"/>
            <a:ext cx="6192688" cy="469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F:\LuigiTrekstor28_10_10\VoluntariadoCasa12_10_2013\PicosEuropa\ProyectoPicos2012\4.Material de Difusión\4.1.Logos\ACA\logo A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6399213"/>
            <a:ext cx="8572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7638189" cy="678791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</a:rPr>
              <a:t>Indicadores principales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87824" y="717735"/>
            <a:ext cx="6012160" cy="71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Resultados por CCAAS</a:t>
            </a:r>
            <a:endParaRPr lang="es-ES"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3 Elipse"/>
          <p:cNvSpPr/>
          <p:nvPr/>
        </p:nvSpPr>
        <p:spPr>
          <a:xfrm rot="9171122">
            <a:off x="3621232" y="1477165"/>
            <a:ext cx="3670292" cy="25497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6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1201</Words>
  <Application>Microsoft Office PowerPoint</Application>
  <PresentationFormat>Presentación en pantalla (4:3)</PresentationFormat>
  <Paragraphs>224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Diapositiva 1</vt:lpstr>
      <vt:lpstr>POBREZA ENERGÉTICA</vt:lpstr>
      <vt:lpstr>Evolución de factores clave</vt:lpstr>
      <vt:lpstr>Enfoques de medición</vt:lpstr>
      <vt:lpstr>    España</vt:lpstr>
      <vt:lpstr>España en la UE</vt:lpstr>
      <vt:lpstr>Indicadores principales</vt:lpstr>
      <vt:lpstr>Indicadores principales</vt:lpstr>
      <vt:lpstr>Indicadores principales</vt:lpstr>
      <vt:lpstr>Resultados desagregados</vt:lpstr>
      <vt:lpstr>Pobreza energética </vt:lpstr>
      <vt:lpstr>Pobreza energética </vt:lpstr>
      <vt:lpstr>Recomendaciones</vt:lpstr>
      <vt:lpstr>Diapositiva 14</vt:lpstr>
      <vt:lpstr>Diapositiva 15</vt:lpstr>
      <vt:lpstr>Diapositiva 16</vt:lpstr>
      <vt:lpstr>POBREZA ENERGÉTICA</vt:lpstr>
      <vt:lpstr>VULNERABILIDAD ENERGÉTICA</vt:lpstr>
      <vt:lpstr>Objetivos</vt:lpstr>
      <vt:lpstr>Otros indicadores</vt:lpstr>
      <vt:lpstr>Resultados por CCAAs</vt:lpstr>
      <vt:lpstr>Resultados por CCAAs</vt:lpstr>
      <vt:lpstr>Resultados por CCAAs</vt:lpstr>
      <vt:lpstr>Impactos de la pobreza energética</vt:lpstr>
      <vt:lpstr>Mortalidad adicional de invierno</vt:lpstr>
      <vt:lpstr>Mortalidad adicional de invierno </vt:lpstr>
      <vt:lpstr>Mortalidad adicional de invierno </vt:lpstr>
      <vt:lpstr>Acciones legislativas </vt:lpstr>
      <vt:lpstr>BONO SOCIAL</vt:lpstr>
      <vt:lpstr>Análisis de políticas, medidas</vt:lpstr>
      <vt:lpstr>Principales resultados</vt:lpstr>
      <vt:lpstr>Otros indicadores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Tirado</dc:creator>
  <cp:lastModifiedBy>Juan Antonio Tirado</cp:lastModifiedBy>
  <cp:revision>120</cp:revision>
  <dcterms:created xsi:type="dcterms:W3CDTF">2012-03-26T08:34:00Z</dcterms:created>
  <dcterms:modified xsi:type="dcterms:W3CDTF">2014-12-09T21:13:23Z</dcterms:modified>
</cp:coreProperties>
</file>