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304" r:id="rId4"/>
    <p:sldId id="264" r:id="rId5"/>
    <p:sldId id="266" r:id="rId6"/>
    <p:sldId id="302" r:id="rId7"/>
    <p:sldId id="268" r:id="rId8"/>
    <p:sldId id="301" r:id="rId9"/>
    <p:sldId id="292" r:id="rId10"/>
    <p:sldId id="295" r:id="rId11"/>
    <p:sldId id="298" r:id="rId12"/>
    <p:sldId id="276" r:id="rId13"/>
    <p:sldId id="271" r:id="rId14"/>
    <p:sldId id="270" r:id="rId15"/>
    <p:sldId id="280" r:id="rId16"/>
    <p:sldId id="279" r:id="rId17"/>
    <p:sldId id="303" r:id="rId18"/>
    <p:sldId id="289" r:id="rId19"/>
  </p:sldIdLst>
  <p:sldSz cx="9144000" cy="6858000" type="screen4x3"/>
  <p:notesSz cx="6877050" cy="100028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804" cy="500702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94640" y="0"/>
            <a:ext cx="2980804" cy="500702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fld id="{EA017228-AA47-49F3-9359-FB6E20BD0B90}" type="datetimeFigureOut">
              <a:rPr lang="es-ES" smtClean="0"/>
              <a:pPr/>
              <a:t>10/12/2014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500537"/>
            <a:ext cx="2980804" cy="500701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94640" y="9500537"/>
            <a:ext cx="2980804" cy="500701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7DBCB3C5-D2D2-4293-AD16-F2C5D10BA93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419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142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142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fld id="{B806E38A-5C0D-4465-B6E5-FE02A5DD7CCA}" type="datetimeFigureOut">
              <a:rPr lang="es-ES" smtClean="0"/>
              <a:pPr/>
              <a:t>10/12/2014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0625" cy="3751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5" rIns="92290" bIns="46145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7706" y="4751349"/>
            <a:ext cx="5501640" cy="4501277"/>
          </a:xfrm>
          <a:prstGeom prst="rect">
            <a:avLst/>
          </a:prstGeom>
        </p:spPr>
        <p:txBody>
          <a:bodyPr vert="horz" lIns="92290" tIns="46145" rIns="92290" bIns="46145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0055" cy="500142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5404" y="9500960"/>
            <a:ext cx="2980055" cy="500142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FA2AC3D0-988A-4297-A141-E0B185DA163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40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F5ABF-7093-4007-B6F6-665B8BE9EF96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F5ABF-7093-4007-B6F6-665B8BE9EF96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6B27-A600-41F2-A18C-B09EE29D14D2}" type="datetimeFigureOut">
              <a:rPr lang="es-ES" smtClean="0"/>
              <a:pPr/>
              <a:t>10/12/2014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DD4-4213-4BE1-95E9-4C22205088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6B27-A600-41F2-A18C-B09EE29D14D2}" type="datetimeFigureOut">
              <a:rPr lang="es-ES" smtClean="0"/>
              <a:pPr/>
              <a:t>10/12/2014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DD4-4213-4BE1-95E9-4C22205088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6B27-A600-41F2-A18C-B09EE29D14D2}" type="datetimeFigureOut">
              <a:rPr lang="es-ES" smtClean="0"/>
              <a:pPr/>
              <a:t>10/12/2014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DD4-4213-4BE1-95E9-4C22205088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6B27-A600-41F2-A18C-B09EE29D14D2}" type="datetimeFigureOut">
              <a:rPr lang="es-ES" smtClean="0"/>
              <a:pPr/>
              <a:t>10/12/2014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DD4-4213-4BE1-95E9-4C22205088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6B27-A600-41F2-A18C-B09EE29D14D2}" type="datetimeFigureOut">
              <a:rPr lang="es-ES" smtClean="0"/>
              <a:pPr/>
              <a:t>10/12/2014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DD4-4213-4BE1-95E9-4C22205088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6B27-A600-41F2-A18C-B09EE29D14D2}" type="datetimeFigureOut">
              <a:rPr lang="es-ES" smtClean="0"/>
              <a:pPr/>
              <a:t>10/12/2014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DD4-4213-4BE1-95E9-4C22205088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6B27-A600-41F2-A18C-B09EE29D14D2}" type="datetimeFigureOut">
              <a:rPr lang="es-ES" smtClean="0"/>
              <a:pPr/>
              <a:t>10/12/2014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DD4-4213-4BE1-95E9-4C22205088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6B27-A600-41F2-A18C-B09EE29D14D2}" type="datetimeFigureOut">
              <a:rPr lang="es-ES" smtClean="0"/>
              <a:pPr/>
              <a:t>10/12/2014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DD4-4213-4BE1-95E9-4C22205088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6B27-A600-41F2-A18C-B09EE29D14D2}" type="datetimeFigureOut">
              <a:rPr lang="es-ES" smtClean="0"/>
              <a:pPr/>
              <a:t>10/12/2014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DD4-4213-4BE1-95E9-4C22205088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6B27-A600-41F2-A18C-B09EE29D14D2}" type="datetimeFigureOut">
              <a:rPr lang="es-ES" smtClean="0"/>
              <a:pPr/>
              <a:t>10/12/2014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DD4-4213-4BE1-95E9-4C22205088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6B27-A600-41F2-A18C-B09EE29D14D2}" type="datetimeFigureOut">
              <a:rPr lang="es-ES" smtClean="0"/>
              <a:pPr/>
              <a:t>10/12/2014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DD4-4213-4BE1-95E9-4C22205088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B6B27-A600-41F2-A18C-B09EE29D14D2}" type="datetimeFigureOut">
              <a:rPr lang="es-ES" smtClean="0"/>
              <a:pPr/>
              <a:t>10/12/2014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79DD4-4213-4BE1-95E9-4C22205088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smtClean="0"/>
              <a:t>Soluciones a la</a:t>
            </a:r>
            <a:br>
              <a:rPr lang="es-ES" b="1" dirty="0" smtClean="0"/>
            </a:br>
            <a:r>
              <a:rPr lang="es-ES" b="1" dirty="0" smtClean="0"/>
              <a:t>POBREZA ENERGÉTICA</a:t>
            </a:r>
            <a:endParaRPr lang="es-ES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10952"/>
          </a:xfrm>
        </p:spPr>
        <p:txBody>
          <a:bodyPr/>
          <a:lstStyle/>
          <a:p>
            <a:r>
              <a:rPr lang="es-ES" dirty="0" smtClean="0"/>
              <a:t>10 de diciembre de 2014</a:t>
            </a:r>
            <a:endParaRPr lang="es-ES" dirty="0"/>
          </a:p>
        </p:txBody>
      </p:sp>
      <p:sp>
        <p:nvSpPr>
          <p:cNvPr id="4" name="3 Triángulo isósceles"/>
          <p:cNvSpPr/>
          <p:nvPr/>
        </p:nvSpPr>
        <p:spPr>
          <a:xfrm>
            <a:off x="323528" y="1484784"/>
            <a:ext cx="1944216" cy="288032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8640"/>
            <a:ext cx="2592214" cy="52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LOGO CEET_2011 MAI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6093296"/>
            <a:ext cx="2028428" cy="59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287845" cy="518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39552" y="616530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Fuente: ACA 2104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riángulo isósceles"/>
          <p:cNvSpPr/>
          <p:nvPr/>
        </p:nvSpPr>
        <p:spPr>
          <a:xfrm>
            <a:off x="-468560" y="-1107504"/>
            <a:ext cx="1944216" cy="288032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4</a:t>
            </a: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Consecuencias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Electricidad</a:t>
            </a:r>
          </a:p>
          <a:p>
            <a:pPr lvl="1"/>
            <a:r>
              <a:rPr lang="es-ES" dirty="0" smtClean="0"/>
              <a:t>ENDESA e Iberdrola. 1.112.934 en 2012 (80% del mercado). Aproximadamente 1,4 millones de cortes  domésticos.</a:t>
            </a:r>
          </a:p>
          <a:p>
            <a:pPr lvl="1"/>
            <a:r>
              <a:rPr lang="es-ES" dirty="0" smtClean="0"/>
              <a:t>931.236 en 2013. Aproximadamente 1.165.000 cortes domésticos.</a:t>
            </a:r>
          </a:p>
          <a:p>
            <a:pPr lvl="1"/>
            <a:endParaRPr lang="es-ES" dirty="0" smtClean="0"/>
          </a:p>
          <a:p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Agua</a:t>
            </a:r>
          </a:p>
          <a:p>
            <a:pPr>
              <a:buNone/>
            </a:pPr>
            <a:r>
              <a:rPr lang="es-ES" dirty="0" smtClean="0"/>
              <a:t>500.000 avisos de corte en 2013. Asociación Española de Operadores Públicos de Abastecimiento y Saneamiento (AEROPAS) </a:t>
            </a:r>
            <a:endParaRPr lang="es-ES" dirty="0"/>
          </a:p>
        </p:txBody>
      </p:sp>
      <p:sp>
        <p:nvSpPr>
          <p:cNvPr id="8" name="4 Título"/>
          <p:cNvSpPr txBox="1">
            <a:spLocks/>
          </p:cNvSpPr>
          <p:nvPr/>
        </p:nvSpPr>
        <p:spPr>
          <a:xfrm>
            <a:off x="2771800" y="1484784"/>
            <a:ext cx="604867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Cortes de suministros domésticos</a:t>
            </a:r>
            <a:r>
              <a:rPr kumimoji="0" lang="es-ES" sz="1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1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1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5148064" cy="1152128"/>
          </a:xfrm>
        </p:spPr>
        <p:txBody>
          <a:bodyPr/>
          <a:lstStyle/>
          <a:p>
            <a:pPr algn="l"/>
            <a:r>
              <a:rPr lang="es-ES" b="1" dirty="0" smtClean="0"/>
              <a:t>Esperanza de vida</a:t>
            </a:r>
            <a:endParaRPr lang="es-ES" b="1" dirty="0"/>
          </a:p>
        </p:txBody>
      </p:sp>
      <p:pic>
        <p:nvPicPr>
          <p:cNvPr id="4" name="Imagen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2952328" cy="331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data:image/jpeg;base64,/9j/4AAQSkZJRgABAQAAAQABAAD/2wCEAAkGBxQTEhUUExQWFhQXGBobGBcYGSIcGhwaICAYHBwdHBgZHCggHRslIBocIjEiJSkrLi4uFx8zODMsNygtLisBCgoKDAwNDwwMDisZFBk3LDc3LCssKysrLCsrNysrKysrKyssKysrKywrKysrKysrKysrKysrKysrKysrKysrK//AABEIAOAA4AMBIgACEQEDEQH/xAAbAAACAwEBAQAAAAAAAAAAAAADBAECBQAGB//EAEIQAAECBQIDBgQDBgQEBwAAAAECEQADEiExBEEiUWEFEzJxgZFCobHwI8HRBlJikuHxFDNygkODosIVU1RzpLLD/8QAFQEBAQAAAAAAAAAAAAAAAAAAAAH/xAAUEQEAAAAAAAAAAAAAAAAAAAAA/9oADAMBAAIRAxEAPwD6yjA8oLpzZZ5AwIqY+kXl/wCWrqQIoXl+GJrPOIHlvEmAmqKkxLe8cqAh4lMcj5xNMByiIlUVa0SDAdElVo70iis+kBKMRYczFEHH3y/WLiA4RC7RylbbxCUwEjmYkxURYGAgi33mKkP6s8WV1iH+V4CD+f8ASJVvyeOUNt4kgwENc4O0Q936NF+6Jxc8o6bMlyvGoVfupuf0HrAclOIBrkGUtE42SppU4fwk/hzG5oWqkm3DMJPhEDV2w7plsls7q9SYWSlKyQviStJRMCi7oIIVfOD9Ig06WJBirl2a0C7PmKVKTWXmJKpayd1SyUFX+4AK/wBwgwUIomYsA/L6QU2lDqqKFZ5QScXlp8zABBsI4h8RwLW6RIDMGaA4pbMSW2iHioN7/ftAQ0SI4qioVygLKiSIkpxzMQAxgOQekUUMnpF1n0iFM0BZI5xVSvX73iG9PrFhiA4CIA9o5o4mA4xAMTFQf6n8hAS/3yjmH6xygBuwHt6xk/4xc8lEoENYm9+JlMQzMzO7l1gcSCwbCFPf09oIaUprWqlP16AQhpNPL0iSDxTFmooFkgnoPCnYC5YAXYMhrJ3ek94QXwHZmvYDAiBnWdrqUSmWkhKSAoC2eaufQQorThVYdrAgOwYZAbru+4iyptKikAqqFwNupL2s3W0DXJJYkh6trWxsb2v6QVSZrQmopBUMm9nDDxb7Cz49yzVl0ggOctzJ8vt4BNQSO7DqGysBg1hwl4vq0EiphYJB6OVb4+xAa+lLTZ6d1CTOPmpJlED1kfPrB7PnaEdFMPeS3u8malRd+JC5S0XP8K1+0Pt7+UEVI8/nDAP4Xkr8oE/UQbTlwpPR/a8UAGQIuqM7W9oplM7mzkjYXudzg2EQvtdAuymClJUWDIKUrWoG92CTh32eA0Er5xBPWAabVhZIS7jxOGYupLZy6Tjl5QwU9YChizWiIgJ526wFn9PvpEOI7fp/aLQFbvaOKcNziUE5iOUBYnnEPeOaIa8BYiIdo4LaEtfrwhaEFKlKXVSEt8Ic5OS4A2cjzAOgj+kKavtGXKYKPE1kgEk3SLAC5dQtv7wlXqppBlpoBCCAoMwZ2UVCriqAIYFNB3arS1nZsmqucRZuF3dqmJBsGrV04i72YFE6OdOm8TdyAFJI52I3IN7uQwAZlV8LU3UolAo06HU11AdOZzYZLktvHTJ6lilI7uXsBkj9IrKSAQgJN3Ng481HmYgwpa1KmZs78yd7mHU6dCCo0caieInHu7ekMajTpCyUgg9S45v84EqWBdZv6wVWY9yBt9N4A5uWDJRU1LbrFi9rD5xE2cS93YXA9sDJYxbUCy3YEoAbDl1OzbXf1gK6iklIUF2SSlIfBObHofeCLSAlw4dIDHIAIOM9LxTvQmn8RKBTuz56g2jtRxKQynqGRg+HGwxtAPSF1HTqAYd+xbcKkzU79Qj2jQeM3RopKEh276Sz/wDNf2uPSNKXBFj16RaQtlO2PsxB28/1jgqKEu2ZSwsd3LQsMSCpLs+wuG6+UImt1tIQAksk0XYKFKWBwPG6dsB7Q2dKqUqfqULWtSggGWsvLSkBnSm3J/5ucE0faylJdaJV8BKSL4AcnLxBmomz0pcS6bIZCQGSyXUkMLhSuBz4aido1dItZSSsBJBsByZJ3JuCSPSByu3pJmKQUpFNnJIuKnyNqVY/cVyMdM7d04fwmwLiYGYhJBJNg9SW5uIBh2u+Y5z6QNOtk8LpmJKiyQ6eTvnEHTNlKUUgrcAE2cXcZHkfaKK59to4KIxHImSVFQEy6cgoIaLGgOO9Rs72HO5gK1NzflyiUiCCQDdK5ZA5Ke/nF/8ACr5P5EfrABUreLIlEkNFpkmgFUxkJFyomw/rCOr1xUCEuhHM2Uu3P4R0zfbEQNrmSpZ4lOXZk3Y8icCKzdaA9EsVbPxX6tt5RmzJYsnYhqR+Q/O2IohXw3cg9Hbc7v0gGp3aExSHchrKCcA72F2frGfMSAlRKVqGaikvcPnADsIlIUHKSxIsfoD9H9IgzOC6yB8Qd2L8jan8jBWjp5yQlmUQBj9SwA8rQNetIClJSLWJBAvsH3boDmFZDEsxtjq93LlsOItqEh3LcDqa5chjhwHvBFkTVFShUAxz4lliQSxONveLatCVFmbm3i9By9IHNmEKIylh8TAvbl9YmVkgAAMzs1js+HztiCkJcsIKUEYdSji+Bc7f05ROoUWLuEg0jmSbW5jG92MG1a7pv5HIJdNIHMO5cADOYWl5CXejo5rLuacsA/2IBwTnXZKVGli5IOcW+7xGpkutBsA7G+H3ct19o5aXBp4glRfZrKfizkAE9IDqpptem2132u5gHdKslUggWOoPqlEmeQW51FPvGmhO/lCGglqC5QJHDJnKPmpUpEv/AKUrjRNoIuVXHrHECIe8QVW6Xii0gsQ44WY9UnnGDNmdypcsu6SabZwQeTsd+UbqAbQh29Ifu5oyOE9Wx6s8QY83SpKWWhwVOSbEPWXsbXmL9zA+0ew5RlpQARhDBRJoZKWLkuGQnPJxe8MzZ5VwpBBZyMlhZuXnHKJNAV4qt72pcfflBS+t7JRNX8aXSXY2NJSQQ6agDuHZjjJMp7KStTORQhKEncJSJoBvd+MK80J5Q+DUpDgeFQsM8SWPSw+cClLBcpsK0gZDBkkt97wGXpeyVFUw96XC1iq9RCkoQeKtwficbl2ENaXRrTOWorql92pLEkuaZQD1E38V3c74cn0SQUL/ANarOz3YAbf2h1Mvh5itXLNRF4CrllkMypje5Sl28hDmrAM6c+Kkiwc2Sj9YU0bunF5pA/mP1/OCT5ZVNmEMHWRjYWfPQwFNHqKVMQ6FIZSNmJOeoius0pSvxvLKQUKa5A2/1D73gaZeWZgEjzDk4Y84a0upC/wl2QQClQylWx+u256wASprMxz5/wAT52gaS4Tsrr1uH5HPvBtZUF0kMtPLHOodGx6jYwrJ1IWKklKgQbhi/qNxAWCCBST58vPzipQLcxv72/pz6iCpGB9L/T4uv9YpMAAB2u+wYb+f9NoAkkgMBZVrbZLEebn2izFRFxxPg55ZyGHygSQ6nOwzuxIz7H3gtXCkkAFn62F7nc4bmYCBMFAe5DC37ws394GhTkJCQHdzzYCw5ZN+kWnJcWIFyb2DWs/Jz8jC8isAPwJJZIGdrjcPzPOAmXKLAhKQoBVLne4c3YDZrxKUKQE0gVWBUz5Ic/n65iEs6k3Dix3FJPzg2m06KEkVOsAsVk8rsT84C2olnuykUlTqd7C5Ci7HzhCZMbxN4RfId1WD/doPqkhqfiBS43Zw/wB9IHOSFagJHhUUpDYYltrQGt2ehlTTuhMiSeTpQZxb1nj26Q5KTwuc/rC/ZxKkVbzJs5fmmtSUH+RKYbVKiookfT9YkpF4nnf7+zFVGxgKiJ1AeQsbpAUPQ3+USce0C0GsExU+XSsUhSXUAyncOliXHCcgfVgwuyp6gsAO3LAvB9TLV3iE4sXIucHdubY5wtogms7EB2bLWy3L6wwlytLmwlO+5xsXzEVKiyixLUpZwHdSiAL42iZCyCWIuo7XswJzFUzHLgC9GRe7q2OQ8dJL3AS57wu1/Fe7+UBGlqEtJTTcm27lRyfnBgFWWwvcXPny6wLQoeWi4AACnJ9b2i6Q4GbAHOLcsQB+ynKpfCSK0l36ku3kYCrUCtYpUR3iy46qU/30gf7K6hS56UmilBLUkVBgpPGKiQbE+EDDFWxZM4NSPESolg+/TqR7wADqBUQxyCQ1wwbDdXfrE1pFqm4EgPZyKr/MRdE16iCA6jdtmYXPkPaFtaXmlQYgABqgMAne9ywgNZQTqUd2oprYiWQbEful7H1cW5OD5vs2YtKlSlIUlAVSklzxCskAm7kAsNmVgUiNHTA1o2apjby+H39Ya7Z0vfyROpFctytJSCFBmcgkOCwcOPCkuKYAYRZtmLNg83P1iqSCLmxxa/KohugtyPVgh2ZrisEEqcG7u5YsFEKAJINqRi9VzGmibcFWajv93NmHKAvLLpIpuTfoB19/eKgFyAA/PkD9PrFQX4jwuB5kfkTFZ2oYUBLbDyce1j8ucBRS1FSWY0sWHh+236wwE8L2Nmw53IuTl/pGJN73vCa0JB8AKstKIJYCoBKqjd3zZg5JcvUcIM5Dju3dWQBxkCgXUr0YAsC8BqS5YLKc+F83axbHU+0BrKKQ/IWZm6DnaFNXo5p4pU1AT4Q6iQAwcMEmkhSSp3U+LC0X18oiYpYmgIqB8bME+J00HF7OHKvha4W7x1KLkcrOTdTYsP6wzoimW6yABKStflSlRz95jKSma7Jmhb0gkkcSkhJYgIFgQtVs1h7JY7WqKVSJgIDzAJRP/vTEymf1MBo6DT93LlS8mXKlpL9EgH1eDrV6ReYvjUXyTFHeKiCT0zEvZ+ccPziCflASYzf2cJM+cSkAGogukkglTOwCubBRLBhD61N1yft7Rj/s4KJWpWwHCRSAkMq9jQo3BU22LAYgF5MzIShJwPVSglt+hgqyqu7AhG6sA3yPKB6NZADOEuDgcuebmn0EGchUzKjwAnyPJ4ioCFFTJKTcWJLuEi9hyLQGUoBKmHCAQ733Lct/kIutbK6VEkscBmu3RveEFuxASQAl2JYYZy9t4DQSopQAEkCkB3BcMNntiLp1YKWpU5SQFEW3bfIeB6lQIsUlkEBlX825xdMqksL8KgC9r08QD5HSAX/ZJKhqlqKJlFKlBSlEgEVBgCkZBdwSNtovo9QgMSsCxGCM0nl0if2WTSmfxEmiYougpc24smp6ssMYENCaXQkEWAdhdmOflALyJtMsJCkuCq5U25Ii5D1GynLi4zSB7PAQEh1qFRVcVXDZAAGBffl0hiYUhJSBxAjZrdOeGgBJkgzEhQsEEMz3cfl9IZlaoy5iSEgAllBrEXcewhHuq1qSSzYJLM5PLyguokBKglKixLEvsxOST0gA9taNGnXWKjLVdAGLu6VElmdXhsSaeJ7QXTTKqVgvgYFg4IBYMncNlod0tM5CpCy4PgJ/e3B6EFj5mMPS6j/DqXJKC1SmISQxuKXKiVqpAvuQrLKKQ0wpglj8N+lhgYwfvEVVK5DnsPS6rxykONk8LEKULWYWY3jgDcgJBtcJJPyblARM7LRMdSqgzYa1NVJ8LuK1Wdr3Bgeq7IQQlLqFISmzeEBrgBms9twMQRE0sBWAL1Ye2A17wdMt91Hpe+eggjOGhSpIlglkqqHQ8gAAkJYkEAMQTHaX9nJIBTWrcZFnSUZpyAWu+A7w4ZTKLcNYID8+dj9uI1FTkol0pyzBIy/3vBWGnsRMtdYUslyo1EebOA5S4Fn2HIRoyReUkjxT5Y9ZaJk8/wDUiDa1TIbcs/XaK6MuqVY+OesPY2QEf9/zgjRlm12iZnzirYiVKiitX5xwt/aOSdz6frE1DnygF9WSJa2eqkswcu2w3PTeEZMju9EsX4lhN00GlJ5WN0ofmxEM9q1lBSg0lW4VSXyGbOMOLDrAO10TEydOjiUblSmOQAHLOz33iBeWsUJ4uJr8TMbc/X2iJQNUxjv7hh0i+klgMkoSUgABVsgGq33iFpQSWskkqVc3LDp6fWCiTEmlRINhMPqSSLe8Rr0mhYpNylPzHsBGRqu0UoJTSoEJckLAv+GdyAAyzctcMLs7Z1iCl0qWwmIRzyqnhucnmx6XEBomUWU9kkAHBF7ZzvtCms1iZYUEod2LgB7N8Jblg59YD/4pKDhM6YaSxZFYtST4UNguC8EmT0GaEhX4lTOpIvYXBSbh+B+doAv7KqKtPqFFQUaVpCrCzJsCkkHzBLEkbQ9LlJsRU2XqIB3/AHuXTYwRKinTzyS7BAHqW6xkytWshQCgwDlBNwCDdiLOxYQDcpLpHEcDdwS3ryMX00hZBVxGyr2vcsBbMV7xZAdCC1rG4LAt7ROn7RmJQKUOlnDti/WAXS9Sy6WDAkgnnexG5gyFqJTz4yBdrFI65eFUrpq4VFzdtrC1r/3g0uaCoEVWB8QL3KXLMwxATNmKYBh4kkMXu4PK2IZ7c0Q1MjvCVIWkELpZyliH6g2cYcBwQID3oITxhgbnFmVTf2g/Z2qCVu4IwQ+Qc/fMQAeI3IWT5kf/AEDRCpe5Sm5GWP5gwXt/S0spILFmUCzpObcw1/OFezpzpKTcZBOx2+xAFodQfZzwtvYXPO/sItNmhAUVFgAX4jt0G0JazWJlJ8JUpagzJNwKU2JDVUsySbqLdYFp+zZ+pIUfw5YTxXsCfEUqAsmk01PuohI4SkNA6gE7OQCksLixcEG4tG4mUGCphpBwPiJ6CMvQpRIQEyAFkf8AFUOEf6Bu2xwNrWiincqLqJZybk+Xr5AcoDYEwPZCAf4zUfbA94AqYpU+UVEFkahNgwxJUPoYBoFO7uBj1s9yPto5cwVyAN50xHvImK//ADgiJPZxSpzMWXexJOSk4UogeEiw+IwOX2S0wLdPjKmCGyEBkmo0vTfLgswjSSW+UcVNFEj7+2jgfr+kdvvFdiX5wGX21olTDL4QqX8VrhyAb1i1NWAoukM0ParXrTqFISo0olpBG1Vi5ty+kA02lWNU9AKF2Kw1gEpN3W7ulmCdgXF3QWtUxc1YSClazk7CwtSR/aINKX2tMNfE4A5A34ne3lAx2jMoCilCjQ7lIbyP3vGctRTLVwM42OH2a0WmFvElQNgMGz48UFaE3tPAMqUQ4+H159IDO7RlGgqkILr6hiASD1hVSwClwoGonBOApOx2gdYeS7smrIIOGwQ+8A2gaawGkQmpXwlvhUXICf3dusWOj0oIPdKSSrIU93qa+ACAWFg0K/4hPeAghqnz/CoNfzHvHTNSgMVrlpBXdRVYWCRezObesBr91IElbFdCpiSSKVGpwRjb7EYup7C0ivxDOmi5I4QUg1FTcAcipRNy98xpa5T6UlKkrCpjgpLhqSRclstC+rbuUgFLFaWA5VfrvBEHsmV3/ff4g4NjLUBe+cNcZGwvGeP2eICaNZKqSkI4lKAsFgqaout1A+aBGhqWZXiYS1G7C+wxfB94LMQlFIDl35t6n9YKHoOzFpreZKUozFKDTHAGAOJsNjm99gbTdkTg9nFAS4UDzfJ8oS0Z/DssAmrIBAuedoc0smUqs8LsGxyfl1gIm9nzeF5Ss83sxG3nANdplmppK7y1OSg+I2tys+IlAVWwLUhbgFhYpAx0eInaiYlNpkxwlJJrVvbBMA/pRUDIVY5lkjB5B9ix+fMCMub2ea6UuSpRqDYO9/IKH+4RpSO01pDqJUHsFh7hr8xGfqtXqZEtSgsTlz1rMs0BKkoa0sEbuGfb5wDs3QoSQZw7xabolJvTyJV8Pn7coHrJ5WQFkML90nwDqeZ6q8wBCI1c1PAJDB7qIU1RmBAUVXKnQ6mN7DzgadeoD/IKS6ahxUpcrv4b2Sl1XAK9maCNOonFmwXf2G/rbpAdRSniUHIAYHz54F2EAk6pRRKALqUhJVzdnLWvdxHTE0lS0mqkkk5cfun5D06wVafNUElLMrcg2uW/KGezWKZB/d1CXfLqRORd+ixC+rQGY5Yjngvc7Z+cdo1lMo9NTpj6GdKSc8go+0BujA8hFinnFSnPQt84u/OKjG1vaypU1SVSVlANIpQaioioMXu7LDAWpBc1ARpaTUJWgKSQoWcpLh7HPkXwLEHeG1TQoUzA4IZ9/XmIydd2QpB72QckZNvEKnNy1LgJsMBxSmkNCZOolzFjKUEj/UbD5x5/s5RSkMtGMWs9+Z92h/8AxJmab8RBQVzGZQZ0pYvSbgBVt3ZxYiFVMVAEJpAFutgb+Qt6RFV1FwkWJUpJPoA/paDTVYDfG/oygH9hC81Ca0CkXqJCU+mN8xyZSSobCkmzgfC1n5PAWmTLhsMu+d0i23P3iqh+IhLkhKFOd8gRC1pDmogAA+MvcqcAk54RbqYqhB7wgqUKU38L3c8iGtAF0yqigEAcKidmcpbyhDtZQmICS16rgkWd+FQSouwPw4CsQ5KSpSmSs3TkhNwT5Yt84S7WkKKQmWEm4OEpOJj+J725OQ45wGihA/wumC0oYkqpR4LIa2C3zvAZulAGz1Jxa2WsekPasGjTgAFkzT+6PEkC14WUFpUkMAqrZX8KtqeUBWcBgFXhN6iR8IdlEm9XygykkkgLU1yXpNg3Ql7iJXLUpSqhc0gmzWLgNaKrmtWWOFJfYM74vkbwANPLdCSFcLAtSDfOPaKLBdQLbbG9kjnb+kWM7hlpYpYByysDqBZ2jPndqKlrmJTKK6VWCASTwpUAXQyQQq1y9OziA0iVFRASl6eqbF7s3SLoVUWYFyA9TpDOoXLY6Rky9bM7wpVJNNnLEIc1KNTIJIDgDYn3DGk16i6jKLpAXS5Fyg8J4eb+Go8wDYhrS0lzYEsLk7MDysOkW7blKVKkUWUmsi9O4DuElmflCGl7TWutCpJAZ6/hN02AUHwTc/u4jZ1NkyhyQT7qBz6QR5pWn1PEBMBJKruUgEtQTwnDEUAtd773n9nTiklcypQ2dkgshnNIe4XcueIZjYULC7WFx1/oG9YAxpdqugDDc4w/02gE9NMWEpCpiKkoAKiAXUwqORuH9dsQwiSkpUwBd7gPy+LYReUlmoLjcKBs3z3i2qVYmhJOByc+j5blmCqrWL3SxrSLj4mZ+tjC8hR7me11iVWkc1IeYke6Gh4EmhOwOSb+FXL6wn2KumaAcOE7b2Pyew5QHoppBJIuCXHUG4+scVtfzhPsn/IlJcvLSZRJyVSlKlEn+T5w2oWf7xFRZYzFpMyj8xEKP9YlCHIHM/IQGFqdTOKiNTLSmiaRJRLLlUtRSEFTqYKJbJTvYboL16CkMCSUqVkB6afCXLBlE3vwG1xDeqmDUTVOxSpWMuhO/qwH+4xadokFAsLuSw4bhyS+cDPSIF5GtSpS1CqlAAyz3N7HFmvyxDRuqyiAAN+b7n0hfs9IKFGlwo3cty6ZdzDRW5UVAniHLISnrBQ5RdV73SBYfuubMP3jBJQBVMY5YXF6QHuRbeIlMCSXevlvZLP1Yj1jkKB7x3uojB5AbCAgy+I2TwpD7WBV6b/KE+0uzzOBSFBBSckE3axYEXBU97WuDD6p3jY7jI+Gkbe8CXqLqDg1KG+3APb9DAOatJHci5IlXbNzs5ceHnCMxIQQzuCo3vyTz6j3jS7QP4ge7SpY9XX+ohFaAVDZgrO3EliOrAwHGYLBKyCVXVu93YN0+UV16eFYreoG5DNZvWBFVR4XPGSD/M7PmxPrFu58RINyA5zcgc7e0BXUEmWtCVUEpIBLguzBi3CH5XgHZyZqSmtSKaluHFRcWJNIwdr2Jcm0bNskG+5y/nC/cJpDKDGkPu3TkSIIx+71aVTFJXLN1WNJq4EU0ukBKXCuZuHJuxJMvUlbrXaq1NKiBUmzd0z0OHxfD8Ub+i0IvwggOAWHT+3pANdpUhYcBiFdL8I/WAxkafVgB5ksgJDOlyVCkElVG7K23GSL+k1quJNsSpeOpVtGcmQgE3NgWY77b4h7tRYC1AsWCRc/wg/nALBN2vZXyx+ccsn0f80v8yfaBzp6QQw9Bf8AP7aKVOk5HiP5j8oKtPVVYgFjbmPWKKGCFO1+PL7Met8vtEqlXN9yR6tcva1/RorQc7C+L2sMe/pAFloSWch3BZxl99rvCM2UEzGBZyW9VEDaHEJwcAM5xgH84zJ2ocpNJFIA825dXvAej0S+KdsO9C0/6ZktCj/1hcNHDRnaBXHU/j06G/5UyYl28po9hGkoRUcBAdZqO7lTJm4FKfM2gpttCHbc4BUmWSwH4ivP4fLBzzEQJ6fSBD86QDduaiEs9uH2aO12rIFkm4Zil2y/nyaCzT5ObeYOW9Hgc5ZHlSbu7m+21vrBQdNJdEttlFR9yzQylLi3NRP85bfl9IBLkJIQ4FkpB4c2PRovKSCAcFg+Q53xAWlSwQ/7yjsd1EvyEXRdICf/ADC/8xH6QulYSEkqYMCrjYYfBLfZg2mlcCWJdTsA3U8naAvSQCdytvQW/KA5dncqN9gAWJO2Hgi1EWe7ksz7k7CBIkKW4IURkIRvUSQSRtm3SAc7W/zSAmo0oa1mbmfXEJS5IKnIqthrOSQW2sBGzq9BMWhDI4qCkuwZrJs/Un0hQdlTXcoHwj2d9+sEKJSKwAFACqwccr28zA9QrAu1aQH5c2P3aGlaCYFAUKAAOAWdw12ywgC5KnS6VpBVi52f0vBV16hkku6gDZgzB+kVZhSW2yOXIg5gOpU1Qc+E2ItyGb/2gomJqZy4LAsGdny0A3ptUtIJADY+/eB6mYtZchItd1bZhdc1IDlQAyzE5vziy1C/Kw3GX5ekBYAlfhsSB4up/WGO0Jg7+ZcOTu9gAB+Udoj+KkMQakg32sdxAJkw9/MLsK1Fg/Fch7DZoC81R4WIdyeTWb84GkFSiSQSWx58vf3ju8JWo3xYb2Z44KJHIsrbfnb0gCzRY58mziE9WDsWBLOOjC3qDFyHzuf3ciAqSGuAxJF3A3Fy320AkqaDhyTmrH3aG+z9L3ilOBZBY5DnB684U4QcXHLnc5+UGGsNYI4bbWLWe5t69TzgNbRI/EktgStSj3OmWPXhPuY1CmMnssMNP1VNHPMp/wDtjWgiUS3IBbmfKMKbM71appDgrNOxpDAHz4fnGlqJ3eSlokkTFklC6DVQzOlVPhUXweZgErsWbcKLJwCVNbqHMAobkqcOQBbKc/Nvn5wPVq4FDAIYdXtb7wY0ZXZTJZU5IOeEVXPk32BBpXZckZK1n2HzvBSBJZXhskuGIOLb/lCGqTqlqUmRK4QlwoAhy1IDkEG6qundF3cP6hMxKRwy0sHYni+ZiFapRyT6Wgjzh/ZjUrfvZqEJ4QkK4uFi4IDAEml6S3BZneNvTaGXLQhBmrWUpAcZLAByTz6QSks+YGo/f392gDSRKSeGWPNXF8jBJuoVgKtyFvpC7tEvFE7ubl9+UFSS5uc/lAgL+kXe28Apru0ZktRpStYCUnhKrkkhgySA1iXOD0heX25OqQFIUAulnszqUkglWVBklgzh+j6aBmJMAHU9rqStMsF1qFnpp+L1PhLsCzh8wnK/aNC6iUWBcEpSXFAWCwOSHDByKbtGgYqZYsSkOHa3PLecAsrt2QkEqShLZdBzwuLO5Facc4NpZkqbUe5HCspfqGuGOLJMXXIQRdCT6Dp0/hHsOQi0tITZKQHuWDObX82HygCBEtK6whldFHoMY2EBPZ0sklJAJLssBn8xF1F8xRKbDygM7XdnLSSSiz2KQ4ZxuPXPOB6WQkuSWva/W2/IRsyZik4JiZgQrxoH+oWL+mYgwzNStICcpLF7Mzc4hWmcNfL5u3X+0ayOy0VFSVOTsqx23wcDaO1unIUFKJSLWbd+YtuLPAZMns9Ivct5t9Lw6vsZG7Y+94rKlhAeoqxYl/qYbXMIBSPEMdRALd2Eq0oGO+V7HTzy3yh8AQhqZjzdK3/qFD/42pP1EaADwGUZCpS1DTSghMxQWojJUVcblS7Mm7AHJZoBJVq3QFS0syKlFgol+K1agLDmXBcMbDVQ7mC1Hl84ozezZuoKmnS0oBTenZXLxGzfTOIfWBFtzn3iF45QFdolTgNFWEcpbwHT0VJAINik+bF2PQ7xlSf2fAB/EJdNJUxC2ZQHFVnjJLZLG132mBYxKm8oDP0ej7srNThRsGxdR9TxUvbhQgbQ3LjjFkoMBTMETFFdM7xeWeVoCw9Yhrx3tEF4DlcusS0VPlEekAQbRKnxAip+YiyV3zATM+xHYHkIip4lKYCqbDzjlebxcjlEQFEktBJc5SRYkdMwNNqj7RVSc3wA5gCzUS1kFSWUMKTb5YPrA53ZxUQULCuirH6RxOflBEm0Ah/hlBenCwxTOmL9BImocdHmCHwYXBqnqO0mX3Yv/wASaUzFgj+FCZX85g8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data:image/jpeg;base64,/9j/4AAQSkZJRgABAQAAAQABAAD/2wCEAAkGBxQTEhUUExQWFhQXGBobGBcYGSIcGhwaICAYHBwdHBgZHCggHRslIBocIjEiJSkrLi4uFx8zODMsNygtLisBCgoKDAwNDwwMDisZFBk3LDc3LCssKysrLCsrNysrKysrKyssKysrKywrKysrKysrKysrKysrKysrKysrKysrK//AABEIAOAA4AMBIgACEQEDEQH/xAAbAAACAwEBAQAAAAAAAAAAAAADBAECBQAGB//EAEIQAAECBQIDBgQDBgQEBwAAAAECEQADEiExBEEiUWEFEzJxgZFCobHwI8HRBlJikuHxFDNygkODosIVU1RzpLLD/8QAFQEBAQAAAAAAAAAAAAAAAAAAAAH/xAAUEQEAAAAAAAAAAAAAAAAAAAAA/9oADAMBAAIRAxEAPwD6yjA8oLpzZZ5AwIqY+kXl/wCWrqQIoXl+GJrPOIHlvEmAmqKkxLe8cqAh4lMcj5xNMByiIlUVa0SDAdElVo70iis+kBKMRYczFEHH3y/WLiA4RC7RylbbxCUwEjmYkxURYGAgi33mKkP6s8WV1iH+V4CD+f8ASJVvyeOUNt4kgwENc4O0Q936NF+6Jxc8o6bMlyvGoVfupuf0HrAclOIBrkGUtE42SppU4fwk/hzG5oWqkm3DMJPhEDV2w7plsls7q9SYWSlKyQviStJRMCi7oIIVfOD9Ig06WJBirl2a0C7PmKVKTWXmJKpayd1SyUFX+4AK/wBwgwUIomYsA/L6QU2lDqqKFZ5QScXlp8zABBsI4h8RwLW6RIDMGaA4pbMSW2iHioN7/ftAQ0SI4qioVygLKiSIkpxzMQAxgOQekUUMnpF1n0iFM0BZI5xVSvX73iG9PrFhiA4CIA9o5o4mA4xAMTFQf6n8hAS/3yjmH6xygBuwHt6xk/4xc8lEoENYm9+JlMQzMzO7l1gcSCwbCFPf09oIaUprWqlP16AQhpNPL0iSDxTFmooFkgnoPCnYC5YAXYMhrJ3ek94QXwHZmvYDAiBnWdrqUSmWkhKSAoC2eaufQQorThVYdrAgOwYZAbru+4iyptKikAqqFwNupL2s3W0DXJJYkh6trWxsb2v6QVSZrQmopBUMm9nDDxb7Cz49yzVl0ggOctzJ8vt4BNQSO7DqGysBg1hwl4vq0EiphYJB6OVb4+xAa+lLTZ6d1CTOPmpJlED1kfPrB7PnaEdFMPeS3u8malRd+JC5S0XP8K1+0Pt7+UEVI8/nDAP4Xkr8oE/UQbTlwpPR/a8UAGQIuqM7W9oplM7mzkjYXudzg2EQvtdAuymClJUWDIKUrWoG92CTh32eA0Er5xBPWAabVhZIS7jxOGYupLZy6Tjl5QwU9YChizWiIgJ526wFn9PvpEOI7fp/aLQFbvaOKcNziUE5iOUBYnnEPeOaIa8BYiIdo4LaEtfrwhaEFKlKXVSEt8Ic5OS4A2cjzAOgj+kKavtGXKYKPE1kgEk3SLAC5dQtv7wlXqppBlpoBCCAoMwZ2UVCriqAIYFNB3arS1nZsmqucRZuF3dqmJBsGrV04i72YFE6OdOm8TdyAFJI52I3IN7uQwAZlV8LU3UolAo06HU11AdOZzYZLktvHTJ6lilI7uXsBkj9IrKSAQgJN3Ng481HmYgwpa1KmZs78yd7mHU6dCCo0caieInHu7ekMajTpCyUgg9S45v84EqWBdZv6wVWY9yBt9N4A5uWDJRU1LbrFi9rD5xE2cS93YXA9sDJYxbUCy3YEoAbDl1OzbXf1gK6iklIUF2SSlIfBObHofeCLSAlw4dIDHIAIOM9LxTvQmn8RKBTuz56g2jtRxKQynqGRg+HGwxtAPSF1HTqAYd+xbcKkzU79Qj2jQeM3RopKEh276Sz/wDNf2uPSNKXBFj16RaQtlO2PsxB28/1jgqKEu2ZSwsd3LQsMSCpLs+wuG6+UImt1tIQAksk0XYKFKWBwPG6dsB7Q2dKqUqfqULWtSggGWsvLSkBnSm3J/5ucE0faylJdaJV8BKSL4AcnLxBmomz0pcS6bIZCQGSyXUkMLhSuBz4aido1dItZSSsBJBsByZJ3JuCSPSByu3pJmKQUpFNnJIuKnyNqVY/cVyMdM7d04fwmwLiYGYhJBJNg9SW5uIBh2u+Y5z6QNOtk8LpmJKiyQ6eTvnEHTNlKUUgrcAE2cXcZHkfaKK59to4KIxHImSVFQEy6cgoIaLGgOO9Rs72HO5gK1NzflyiUiCCQDdK5ZA5Ke/nF/8ACr5P5EfrABUreLIlEkNFpkmgFUxkJFyomw/rCOr1xUCEuhHM2Uu3P4R0zfbEQNrmSpZ4lOXZk3Y8icCKzdaA9EsVbPxX6tt5RmzJYsnYhqR+Q/O2IohXw3cg9Hbc7v0gGp3aExSHchrKCcA72F2frGfMSAlRKVqGaikvcPnADsIlIUHKSxIsfoD9H9IgzOC6yB8Qd2L8jan8jBWjp5yQlmUQBj9SwA8rQNetIClJSLWJBAvsH3boDmFZDEsxtjq93LlsOItqEh3LcDqa5chjhwHvBFkTVFShUAxz4lliQSxONveLatCVFmbm3i9By9IHNmEKIylh8TAvbl9YmVkgAAMzs1js+HztiCkJcsIKUEYdSji+Bc7f05ROoUWLuEg0jmSbW5jG92MG1a7pv5HIJdNIHMO5cADOYWl5CXejo5rLuacsA/2IBwTnXZKVGli5IOcW+7xGpkutBsA7G+H3ct19o5aXBp4glRfZrKfizkAE9IDqpptem2132u5gHdKslUggWOoPqlEmeQW51FPvGmhO/lCGglqC5QJHDJnKPmpUpEv/AKUrjRNoIuVXHrHECIe8QVW6Xii0gsQ44WY9UnnGDNmdypcsu6SabZwQeTsd+UbqAbQh29Ifu5oyOE9Wx6s8QY83SpKWWhwVOSbEPWXsbXmL9zA+0ew5RlpQARhDBRJoZKWLkuGQnPJxe8MzZ5VwpBBZyMlhZuXnHKJNAV4qt72pcfflBS+t7JRNX8aXSXY2NJSQQ6agDuHZjjJMp7KStTORQhKEncJSJoBvd+MK80J5Q+DUpDgeFQsM8SWPSw+cClLBcpsK0gZDBkkt97wGXpeyVFUw96XC1iq9RCkoQeKtwficbl2ENaXRrTOWorql92pLEkuaZQD1E38V3c74cn0SQUL/ANarOz3YAbf2h1Mvh5itXLNRF4CrllkMypje5Sl28hDmrAM6c+Kkiwc2Sj9YU0bunF5pA/mP1/OCT5ZVNmEMHWRjYWfPQwFNHqKVMQ6FIZSNmJOeoius0pSvxvLKQUKa5A2/1D73gaZeWZgEjzDk4Y84a0upC/wl2QQClQylWx+u256wASprMxz5/wAT52gaS4Tsrr1uH5HPvBtZUF0kMtPLHOodGx6jYwrJ1IWKklKgQbhi/qNxAWCCBST58vPzipQLcxv72/pz6iCpGB9L/T4uv9YpMAAB2u+wYb+f9NoAkkgMBZVrbZLEebn2izFRFxxPg55ZyGHygSQ6nOwzuxIz7H3gtXCkkAFn62F7nc4bmYCBMFAe5DC37ws394GhTkJCQHdzzYCw5ZN+kWnJcWIFyb2DWs/Jz8jC8isAPwJJZIGdrjcPzPOAmXKLAhKQoBVLne4c3YDZrxKUKQE0gVWBUz5Ic/n65iEs6k3Dix3FJPzg2m06KEkVOsAsVk8rsT84C2olnuykUlTqd7C5Ci7HzhCZMbxN4RfId1WD/doPqkhqfiBS43Zw/wB9IHOSFagJHhUUpDYYltrQGt2ehlTTuhMiSeTpQZxb1nj26Q5KTwuc/rC/ZxKkVbzJs5fmmtSUH+RKYbVKiookfT9YkpF4nnf7+zFVGxgKiJ1AeQsbpAUPQ3+USce0C0GsExU+XSsUhSXUAyncOliXHCcgfVgwuyp6gsAO3LAvB9TLV3iE4sXIucHdubY5wtogms7EB2bLWy3L6wwlytLmwlO+5xsXzEVKiyixLUpZwHdSiAL42iZCyCWIuo7XswJzFUzHLgC9GRe7q2OQ8dJL3AS57wu1/Fe7+UBGlqEtJTTcm27lRyfnBgFWWwvcXPny6wLQoeWi4AACnJ9b2i6Q4GbAHOLcsQB+ynKpfCSK0l36ku3kYCrUCtYpUR3iy46qU/30gf7K6hS56UmilBLUkVBgpPGKiQbE+EDDFWxZM4NSPESolg+/TqR7wADqBUQxyCQ1wwbDdXfrE1pFqm4EgPZyKr/MRdE16iCA6jdtmYXPkPaFtaXmlQYgABqgMAne9ywgNZQTqUd2oprYiWQbEful7H1cW5OD5vs2YtKlSlIUlAVSklzxCskAm7kAsNmVgUiNHTA1o2apjby+H39Ya7Z0vfyROpFctytJSCFBmcgkOCwcOPCkuKYAYRZtmLNg83P1iqSCLmxxa/KohugtyPVgh2ZrisEEqcG7u5YsFEKAJINqRi9VzGmibcFWajv93NmHKAvLLpIpuTfoB19/eKgFyAA/PkD9PrFQX4jwuB5kfkTFZ2oYUBLbDyce1j8ucBRS1FSWY0sWHh+236wwE8L2Nmw53IuTl/pGJN73vCa0JB8AKstKIJYCoBKqjd3zZg5JcvUcIM5Dju3dWQBxkCgXUr0YAsC8BqS5YLKc+F83axbHU+0BrKKQ/IWZm6DnaFNXo5p4pU1AT4Q6iQAwcMEmkhSSp3U+LC0X18oiYpYmgIqB8bME+J00HF7OHKvha4W7x1KLkcrOTdTYsP6wzoimW6yABKStflSlRz95jKSma7Jmhb0gkkcSkhJYgIFgQtVs1h7JY7WqKVSJgIDzAJRP/vTEymf1MBo6DT93LlS8mXKlpL9EgH1eDrV6ReYvjUXyTFHeKiCT0zEvZ+ccPziCflASYzf2cJM+cSkAGogukkglTOwCubBRLBhD61N1yft7Rj/s4KJWpWwHCRSAkMq9jQo3BU22LAYgF5MzIShJwPVSglt+hgqyqu7AhG6sA3yPKB6NZADOEuDgcuebmn0EGchUzKjwAnyPJ4ioCFFTJKTcWJLuEi9hyLQGUoBKmHCAQ733Lct/kIutbK6VEkscBmu3RveEFuxASQAl2JYYZy9t4DQSopQAEkCkB3BcMNntiLp1YKWpU5SQFEW3bfIeB6lQIsUlkEBlX825xdMqksL8KgC9r08QD5HSAX/ZJKhqlqKJlFKlBSlEgEVBgCkZBdwSNtovo9QgMSsCxGCM0nl0if2WTSmfxEmiYougpc24smp6ssMYENCaXQkEWAdhdmOflALyJtMsJCkuCq5U25Ii5D1GynLi4zSB7PAQEh1qFRVcVXDZAAGBffl0hiYUhJSBxAjZrdOeGgBJkgzEhQsEEMz3cfl9IZlaoy5iSEgAllBrEXcewhHuq1qSSzYJLM5PLyguokBKglKixLEvsxOST0gA9taNGnXWKjLVdAGLu6VElmdXhsSaeJ7QXTTKqVgvgYFg4IBYMncNlod0tM5CpCy4PgJ/e3B6EFj5mMPS6j/DqXJKC1SmISQxuKXKiVqpAvuQrLKKQ0wpglj8N+lhgYwfvEVVK5DnsPS6rxykONk8LEKULWYWY3jgDcgJBtcJJPyblARM7LRMdSqgzYa1NVJ8LuK1Wdr3Bgeq7IQQlLqFISmzeEBrgBms9twMQRE0sBWAL1Ye2A17wdMt91Hpe+eggjOGhSpIlglkqqHQ8gAAkJYkEAMQTHaX9nJIBTWrcZFnSUZpyAWu+A7w4ZTKLcNYID8+dj9uI1FTkol0pyzBIy/3vBWGnsRMtdYUslyo1EebOA5S4Fn2HIRoyReUkjxT5Y9ZaJk8/wDUiDa1TIbcs/XaK6MuqVY+OesPY2QEf9/zgjRlm12iZnzirYiVKiitX5xwt/aOSdz6frE1DnygF9WSJa2eqkswcu2w3PTeEZMju9EsX4lhN00GlJ5WN0ofmxEM9q1lBSg0lW4VSXyGbOMOLDrAO10TEydOjiUblSmOQAHLOz33iBeWsUJ4uJr8TMbc/X2iJQNUxjv7hh0i+klgMkoSUgABVsgGq33iFpQSWskkqVc3LDp6fWCiTEmlRINhMPqSSLe8Rr0mhYpNylPzHsBGRqu0UoJTSoEJckLAv+GdyAAyzctcMLs7Z1iCl0qWwmIRzyqnhucnmx6XEBomUWU9kkAHBF7ZzvtCms1iZYUEod2LgB7N8Jblg59YD/4pKDhM6YaSxZFYtST4UNguC8EmT0GaEhX4lTOpIvYXBSbh+B+doAv7KqKtPqFFQUaVpCrCzJsCkkHzBLEkbQ9LlJsRU2XqIB3/AHuXTYwRKinTzyS7BAHqW6xkytWshQCgwDlBNwCDdiLOxYQDcpLpHEcDdwS3ryMX00hZBVxGyr2vcsBbMV7xZAdCC1rG4LAt7ROn7RmJQKUOlnDti/WAXS9Sy6WDAkgnnexG5gyFqJTz4yBdrFI65eFUrpq4VFzdtrC1r/3g0uaCoEVWB8QL3KXLMwxATNmKYBh4kkMXu4PK2IZ7c0Q1MjvCVIWkELpZyliH6g2cYcBwQID3oITxhgbnFmVTf2g/Z2qCVu4IwQ+Qc/fMQAeI3IWT5kf/AEDRCpe5Sm5GWP5gwXt/S0spILFmUCzpObcw1/OFezpzpKTcZBOx2+xAFodQfZzwtvYXPO/sItNmhAUVFgAX4jt0G0JazWJlJ8JUpagzJNwKU2JDVUsySbqLdYFp+zZ+pIUfw5YTxXsCfEUqAsmk01PuohI4SkNA6gE7OQCksLixcEG4tG4mUGCphpBwPiJ6CMvQpRIQEyAFkf8AFUOEf6Bu2xwNrWiincqLqJZybk+Xr5AcoDYEwPZCAf4zUfbA94AqYpU+UVEFkahNgwxJUPoYBoFO7uBj1s9yPto5cwVyAN50xHvImK//ADgiJPZxSpzMWXexJOSk4UogeEiw+IwOX2S0wLdPjKmCGyEBkmo0vTfLgswjSSW+UcVNFEj7+2jgfr+kdvvFdiX5wGX21olTDL4QqX8VrhyAb1i1NWAoukM0ParXrTqFISo0olpBG1Vi5ty+kA02lWNU9AKF2Kw1gEpN3W7ulmCdgXF3QWtUxc1YSClazk7CwtSR/aINKX2tMNfE4A5A34ne3lAx2jMoCilCjQ7lIbyP3vGctRTLVwM42OH2a0WmFvElQNgMGz48UFaE3tPAMqUQ4+H159IDO7RlGgqkILr6hiASD1hVSwClwoGonBOApOx2gdYeS7smrIIOGwQ+8A2gaawGkQmpXwlvhUXICf3dusWOj0oIPdKSSrIU93qa+ACAWFg0K/4hPeAghqnz/CoNfzHvHTNSgMVrlpBXdRVYWCRezObesBr91IElbFdCpiSSKVGpwRjb7EYup7C0ivxDOmi5I4QUg1FTcAcipRNy98xpa5T6UlKkrCpjgpLhqSRclstC+rbuUgFLFaWA5VfrvBEHsmV3/ff4g4NjLUBe+cNcZGwvGeP2eICaNZKqSkI4lKAsFgqaout1A+aBGhqWZXiYS1G7C+wxfB94LMQlFIDl35t6n9YKHoOzFpreZKUozFKDTHAGAOJsNjm99gbTdkTg9nFAS4UDzfJ8oS0Z/DssAmrIBAuedoc0smUqs8LsGxyfl1gIm9nzeF5Ss83sxG3nANdplmppK7y1OSg+I2tys+IlAVWwLUhbgFhYpAx0eInaiYlNpkxwlJJrVvbBMA/pRUDIVY5lkjB5B9ix+fMCMub2ea6UuSpRqDYO9/IKH+4RpSO01pDqJUHsFh7hr8xGfqtXqZEtSgsTlz1rMs0BKkoa0sEbuGfb5wDs3QoSQZw7xabolJvTyJV8Pn7coHrJ5WQFkML90nwDqeZ6q8wBCI1c1PAJDB7qIU1RmBAUVXKnQ6mN7DzgadeoD/IKS6ahxUpcrv4b2Sl1XAK9maCNOonFmwXf2G/rbpAdRSniUHIAYHz54F2EAk6pRRKALqUhJVzdnLWvdxHTE0lS0mqkkk5cfun5D06wVafNUElLMrcg2uW/KGezWKZB/d1CXfLqRORd+ixC+rQGY5Yjngvc7Z+cdo1lMo9NTpj6GdKSc8go+0BujA8hFinnFSnPQt84u/OKjG1vaypU1SVSVlANIpQaioioMXu7LDAWpBc1ARpaTUJWgKSQoWcpLh7HPkXwLEHeG1TQoUzA4IZ9/XmIydd2QpB72QckZNvEKnNy1LgJsMBxSmkNCZOolzFjKUEj/UbD5x5/s5RSkMtGMWs9+Z92h/8AxJmab8RBQVzGZQZ0pYvSbgBVt3ZxYiFVMVAEJpAFutgb+Qt6RFV1FwkWJUpJPoA/paDTVYDfG/oygH9hC81Ca0CkXqJCU+mN8xyZSSobCkmzgfC1n5PAWmTLhsMu+d0i23P3iqh+IhLkhKFOd8gRC1pDmogAA+MvcqcAk54RbqYqhB7wgqUKU38L3c8iGtAF0yqigEAcKidmcpbyhDtZQmICS16rgkWd+FQSouwPw4CsQ5KSpSmSs3TkhNwT5Yt84S7WkKKQmWEm4OEpOJj+J725OQ45wGihA/wumC0oYkqpR4LIa2C3zvAZulAGz1Jxa2WsekPasGjTgAFkzT+6PEkC14WUFpUkMAqrZX8KtqeUBWcBgFXhN6iR8IdlEm9XygykkkgLU1yXpNg3Ql7iJXLUpSqhc0gmzWLgNaKrmtWWOFJfYM74vkbwANPLdCSFcLAtSDfOPaKLBdQLbbG9kjnb+kWM7hlpYpYByysDqBZ2jPndqKlrmJTKK6VWCASTwpUAXQyQQq1y9OziA0iVFRASl6eqbF7s3SLoVUWYFyA9TpDOoXLY6Rky9bM7wpVJNNnLEIc1KNTIJIDgDYn3DGk16i6jKLpAXS5Fyg8J4eb+Go8wDYhrS0lzYEsLk7MDysOkW7blKVKkUWUmsi9O4DuElmflCGl7TWutCpJAZ6/hN02AUHwTc/u4jZ1NkyhyQT7qBz6QR5pWn1PEBMBJKruUgEtQTwnDEUAtd773n9nTiklcypQ2dkgshnNIe4XcueIZjYULC7WFx1/oG9YAxpdqugDDc4w/02gE9NMWEpCpiKkoAKiAXUwqORuH9dsQwiSkpUwBd7gPy+LYReUlmoLjcKBs3z3i2qVYmhJOByc+j5blmCqrWL3SxrSLj4mZ+tjC8hR7me11iVWkc1IeYke6Gh4EmhOwOSb+FXL6wn2KumaAcOE7b2Pyew5QHoppBJIuCXHUG4+scVtfzhPsn/IlJcvLSZRJyVSlKlEn+T5w2oWf7xFRZYzFpMyj8xEKP9YlCHIHM/IQGFqdTOKiNTLSmiaRJRLLlUtRSEFTqYKJbJTvYboL16CkMCSUqVkB6afCXLBlE3vwG1xDeqmDUTVOxSpWMuhO/qwH+4xadokFAsLuSw4bhyS+cDPSIF5GtSpS1CqlAAyz3N7HFmvyxDRuqyiAAN+b7n0hfs9IKFGlwo3cty6ZdzDRW5UVAniHLISnrBQ5RdV73SBYfuubMP3jBJQBVMY5YXF6QHuRbeIlMCSXevlvZLP1Yj1jkKB7x3uojB5AbCAgy+I2TwpD7WBV6b/KE+0uzzOBSFBBSckE3axYEXBU97WuDD6p3jY7jI+Gkbe8CXqLqDg1KG+3APb9DAOatJHci5IlXbNzs5ceHnCMxIQQzuCo3vyTz6j3jS7QP4ge7SpY9XX+ohFaAVDZgrO3EliOrAwHGYLBKyCVXVu93YN0+UV16eFYreoG5DNZvWBFVR4XPGSD/M7PmxPrFu58RINyA5zcgc7e0BXUEmWtCVUEpIBLguzBi3CH5XgHZyZqSmtSKaluHFRcWJNIwdr2Jcm0bNskG+5y/nC/cJpDKDGkPu3TkSIIx+71aVTFJXLN1WNJq4EU0ukBKXCuZuHJuxJMvUlbrXaq1NKiBUmzd0z0OHxfD8Ub+i0IvwggOAWHT+3pANdpUhYcBiFdL8I/WAxkafVgB5ksgJDOlyVCkElVG7K23GSL+k1quJNsSpeOpVtGcmQgE3NgWY77b4h7tRYC1AsWCRc/wg/nALBN2vZXyx+ccsn0f80v8yfaBzp6QQw9Bf8AP7aKVOk5HiP5j8oKtPVVYgFjbmPWKKGCFO1+PL7Met8vtEqlXN9yR6tcva1/RorQc7C+L2sMe/pAFloSWch3BZxl99rvCM2UEzGBZyW9VEDaHEJwcAM5xgH84zJ2ocpNJFIA825dXvAej0S+KdsO9C0/6ZktCj/1hcNHDRnaBXHU/j06G/5UyYl28po9hGkoRUcBAdZqO7lTJm4FKfM2gpttCHbc4BUmWSwH4ivP4fLBzzEQJ6fSBD86QDduaiEs9uH2aO12rIFkm4Zil2y/nyaCzT5ObeYOW9Hgc5ZHlSbu7m+21vrBQdNJdEttlFR9yzQylLi3NRP85bfl9IBLkJIQ4FkpB4c2PRovKSCAcFg+Q53xAWlSwQ/7yjsd1EvyEXRdICf/ADC/8xH6QulYSEkqYMCrjYYfBLfZg2mlcCWJdTsA3U8naAvSQCdytvQW/KA5dncqN9gAWJO2Hgi1EWe7ksz7k7CBIkKW4IURkIRvUSQSRtm3SAc7W/zSAmo0oa1mbmfXEJS5IKnIqthrOSQW2sBGzq9BMWhDI4qCkuwZrJs/Un0hQdlTXcoHwj2d9+sEKJSKwAFACqwccr28zA9QrAu1aQH5c2P3aGlaCYFAUKAAOAWdw12ywgC5KnS6VpBVi52f0vBV16hkku6gDZgzB+kVZhSW2yOXIg5gOpU1Qc+E2ItyGb/2gomJqZy4LAsGdny0A3ptUtIJADY+/eB6mYtZchItd1bZhdc1IDlQAyzE5vziy1C/Kw3GX5ekBYAlfhsSB4up/WGO0Jg7+ZcOTu9gAB+Udoj+KkMQakg32sdxAJkw9/MLsK1Fg/Fch7DZoC81R4WIdyeTWb84GkFSiSQSWx58vf3ju8JWo3xYb2Z44KJHIsrbfnb0gCzRY58mziE9WDsWBLOOjC3qDFyHzuf3ciAqSGuAxJF3A3Fy320AkqaDhyTmrH3aG+z9L3ilOBZBY5DnB684U4QcXHLnc5+UGGsNYI4bbWLWe5t69TzgNbRI/EktgStSj3OmWPXhPuY1CmMnssMNP1VNHPMp/wDtjWgiUS3IBbmfKMKbM71appDgrNOxpDAHz4fnGlqJ3eSlokkTFklC6DVQzOlVPhUXweZgErsWbcKLJwCVNbqHMAobkqcOQBbKc/Nvn5wPVq4FDAIYdXtb7wY0ZXZTJZU5IOeEVXPk32BBpXZckZK1n2HzvBSBJZXhskuGIOLb/lCGqTqlqUmRK4QlwoAhy1IDkEG6qundF3cP6hMxKRwy0sHYni+ZiFapRyT6Wgjzh/ZjUrfvZqEJ4QkK4uFi4IDAEml6S3BZneNvTaGXLQhBmrWUpAcZLAByTz6QSks+YGo/f392gDSRKSeGWPNXF8jBJuoVgKtyFvpC7tEvFE7ubl9+UFSS5uc/lAgL+kXe28Apru0ZktRpStYCUnhKrkkhgySA1iXOD0heX25OqQFIUAulnszqUkglWVBklgzh+j6aBmJMAHU9rqStMsF1qFnpp+L1PhLsCzh8wnK/aNC6iUWBcEpSXFAWCwOSHDByKbtGgYqZYsSkOHa3PLecAsrt2QkEqShLZdBzwuLO5Facc4NpZkqbUe5HCspfqGuGOLJMXXIQRdCT6Dp0/hHsOQi0tITZKQHuWDObX82HygCBEtK6whldFHoMY2EBPZ0sklJAJLssBn8xF1F8xRKbDygM7XdnLSSSiz2KQ4ZxuPXPOB6WQkuSWva/W2/IRsyZik4JiZgQrxoH+oWL+mYgwzNStICcpLF7Mzc4hWmcNfL5u3X+0ayOy0VFSVOTsqx23wcDaO1unIUFKJSLWbd+YtuLPAZMns9Ivct5t9Lw6vsZG7Y+94rKlhAeoqxYl/qYbXMIBSPEMdRALd2Eq0oGO+V7HTzy3yh8AQhqZjzdK3/qFD/42pP1EaADwGUZCpS1DTSghMxQWojJUVcblS7Mm7AHJZoBJVq3QFS0syKlFgol+K1agLDmXBcMbDVQ7mC1Hl84ozezZuoKmnS0oBTenZXLxGzfTOIfWBFtzn3iF45QFdolTgNFWEcpbwHT0VJAINik+bF2PQ7xlSf2fAB/EJdNJUxC2ZQHFVnjJLZLG132mBYxKm8oDP0ej7srNThRsGxdR9TxUvbhQgbQ3LjjFkoMBTMETFFdM7xeWeVoCw9Yhrx3tEF4DlcusS0VPlEekAQbRKnxAip+YiyV3zATM+xHYHkIip4lKYCqbDzjlebxcjlEQFEktBJc5SRYkdMwNNqj7RVSc3wA5gCzUS1kFSWUMKTb5YPrA53ZxUQULCuirH6RxOflBEm0Ah/hlBenCwxTOmL9BImocdHmCHwYXBqnqO0mX3Yv/wASaUzFgj+FCZX85g8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6 Imagen" descr="0-EU-ES-28-07-001-079-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196752"/>
            <a:ext cx="2349624" cy="234962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755576" y="5157192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/>
              <a:t>Orcasur</a:t>
            </a:r>
            <a:endParaRPr lang="es-ES" sz="2800" b="1" dirty="0" smtClean="0"/>
          </a:p>
          <a:p>
            <a:r>
              <a:rPr lang="es-ES" dirty="0" smtClean="0"/>
              <a:t>Esperanza de vida hombres</a:t>
            </a:r>
          </a:p>
          <a:p>
            <a:r>
              <a:rPr lang="es-ES" dirty="0" smtClean="0"/>
              <a:t>71,6 años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5759624" y="3861048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Salamanca</a:t>
            </a:r>
          </a:p>
          <a:p>
            <a:r>
              <a:rPr lang="es-ES" dirty="0" smtClean="0"/>
              <a:t>Esperanza de vida hombres</a:t>
            </a:r>
          </a:p>
          <a:p>
            <a:r>
              <a:rPr lang="es-ES" dirty="0" smtClean="0"/>
              <a:t>78,9 años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83768" y="2132856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San Fermín</a:t>
            </a:r>
          </a:p>
          <a:p>
            <a:r>
              <a:rPr lang="es-ES" dirty="0" smtClean="0"/>
              <a:t>Esperanza de vida hombres</a:t>
            </a:r>
          </a:p>
          <a:p>
            <a:r>
              <a:rPr lang="es-ES" dirty="0" smtClean="0"/>
              <a:t>72,8 años</a:t>
            </a:r>
            <a:endParaRPr lang="es-ES" dirty="0"/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3923928" y="3356992"/>
            <a:ext cx="1728192" cy="93610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V="1">
            <a:off x="3635896" y="4797152"/>
            <a:ext cx="2016224" cy="86409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5724128" y="609329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Ayuntamiento de Madrid, 2007</a:t>
            </a:r>
          </a:p>
          <a:p>
            <a:r>
              <a:rPr lang="es-ES" dirty="0" smtClean="0"/>
              <a:t>(Informe previo a la crisis)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139952" y="479715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7,3</a:t>
            </a:r>
            <a:endParaRPr lang="es-ES" sz="28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4716016" y="321297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6,1</a:t>
            </a:r>
            <a:endParaRPr lang="es-E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isósceles"/>
          <p:cNvSpPr/>
          <p:nvPr/>
        </p:nvSpPr>
        <p:spPr>
          <a:xfrm>
            <a:off x="-396552" y="-1440160"/>
            <a:ext cx="1944216" cy="288032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5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. Propuestas actuales de solución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70000" lnSpcReduction="20000"/>
          </a:bodyPr>
          <a:lstStyle/>
          <a:p>
            <a:endParaRPr lang="es-ES" b="1" dirty="0" smtClean="0"/>
          </a:p>
          <a:p>
            <a:pPr marL="0" indent="0">
              <a:buNone/>
            </a:pPr>
            <a:r>
              <a:rPr lang="es-ES" b="1" dirty="0" smtClean="0"/>
              <a:t> 1. Bono social. </a:t>
            </a:r>
            <a:r>
              <a:rPr lang="es-ES" b="0" dirty="0" smtClean="0"/>
              <a:t>Es una tarifa con un descuento DEL 25%  fijado por el gobierno sobre el Precio Voluntario Pequeño Consumidor (PVPC)</a:t>
            </a:r>
          </a:p>
          <a:p>
            <a:pPr marL="0" indent="0">
              <a:buNone/>
            </a:pPr>
            <a:endParaRPr lang="es-ES" b="0" dirty="0" smtClean="0"/>
          </a:p>
          <a:p>
            <a:pPr>
              <a:buNone/>
            </a:pPr>
            <a:r>
              <a:rPr lang="es-ES" b="1" dirty="0" smtClean="0"/>
              <a:t>¿Quién puede acogerse a la Tarifa Último Recurso para consumidores Vulnerables?</a:t>
            </a:r>
          </a:p>
          <a:p>
            <a:r>
              <a:rPr lang="es-ES" dirty="0" smtClean="0"/>
              <a:t>Hogares con una </a:t>
            </a:r>
            <a:r>
              <a:rPr lang="es-ES" b="1" dirty="0" smtClean="0"/>
              <a:t>potencia contratada inferior a 3kW</a:t>
            </a:r>
            <a:r>
              <a:rPr lang="es-ES" dirty="0" smtClean="0"/>
              <a:t>: si la dirección del punto de suministro es la vivienda habitual del cliente, y dispone de una potencia &lt; a 3kW. .</a:t>
            </a:r>
          </a:p>
          <a:p>
            <a:r>
              <a:rPr lang="es-ES" b="1" dirty="0" smtClean="0"/>
              <a:t>Pensionistas </a:t>
            </a:r>
            <a:r>
              <a:rPr lang="es-ES" dirty="0" smtClean="0"/>
              <a:t>con 60 o más años que perciban pensión mínima por jubilación, incapacidad permanente o viudedad. </a:t>
            </a:r>
          </a:p>
          <a:p>
            <a:r>
              <a:rPr lang="es-ES" b="1" dirty="0" smtClean="0"/>
              <a:t>Familias numerosas</a:t>
            </a:r>
            <a:r>
              <a:rPr lang="es-ES" dirty="0" smtClean="0"/>
              <a:t>. </a:t>
            </a:r>
          </a:p>
          <a:p>
            <a:r>
              <a:rPr lang="es-ES" dirty="0" smtClean="0"/>
              <a:t>Familias con todos sus miembros en </a:t>
            </a:r>
            <a:r>
              <a:rPr lang="es-ES" b="1" dirty="0" smtClean="0"/>
              <a:t>situación de desempleo</a:t>
            </a:r>
            <a:r>
              <a:rPr lang="es-ES" dirty="0" smtClean="0"/>
              <a:t>. </a:t>
            </a:r>
          </a:p>
          <a:p>
            <a:pPr>
              <a:buNone/>
            </a:pPr>
            <a:r>
              <a:rPr lang="es-ES" dirty="0" smtClean="0"/>
              <a:t> 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Evolución del Bono Social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5842" name="Picture 2" descr="http://cnmcblog.es/wp-content/uploads/2014/10/bonosoci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8723255" cy="180020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251520" y="378904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FUENTE: CNMC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742273"/>
            <a:ext cx="5436096" cy="611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114300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Otras Líneas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28800"/>
            <a:ext cx="4824536" cy="3168352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Programa PAREER (IDEA).</a:t>
            </a:r>
          </a:p>
          <a:p>
            <a:r>
              <a:rPr lang="es-ES" dirty="0" smtClean="0"/>
              <a:t>Programas de CCAA y ayuntamientos</a:t>
            </a:r>
          </a:p>
          <a:p>
            <a:pPr lvl="1"/>
            <a:r>
              <a:rPr lang="es-ES" dirty="0" smtClean="0"/>
              <a:t>Rehabilitación de edificios: años 40, 50, 60</a:t>
            </a:r>
          </a:p>
          <a:p>
            <a:pPr lvl="1"/>
            <a:r>
              <a:rPr lang="es-ES" dirty="0" smtClean="0"/>
              <a:t>Apoyo al cambio de ventanas</a:t>
            </a:r>
          </a:p>
          <a:p>
            <a:pPr lvl="1"/>
            <a:r>
              <a:rPr lang="es-ES" dirty="0" smtClean="0"/>
              <a:t>Apoyo a la compra de electrodomésticos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11560" y="594928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70C0"/>
                </a:solidFill>
              </a:rPr>
              <a:t>Efecto Mateo</a:t>
            </a:r>
            <a:endParaRPr lang="es-ES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isósceles"/>
          <p:cNvSpPr/>
          <p:nvPr/>
        </p:nvSpPr>
        <p:spPr>
          <a:xfrm>
            <a:off x="-324544" y="-747464"/>
            <a:ext cx="1584176" cy="2016224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6. ¿Se pueden reorientar las políticas?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Reorientar el Bono social:</a:t>
            </a:r>
          </a:p>
          <a:p>
            <a:pPr lvl="1"/>
            <a:r>
              <a:rPr lang="es-ES" dirty="0" smtClean="0"/>
              <a:t>Solicitud por criterio de renta:</a:t>
            </a:r>
          </a:p>
          <a:p>
            <a:pPr lvl="1"/>
            <a:r>
              <a:rPr lang="es-ES" dirty="0" smtClean="0"/>
              <a:t>Acciones:</a:t>
            </a:r>
          </a:p>
          <a:p>
            <a:pPr lvl="2">
              <a:buFontTx/>
              <a:buChar char="-"/>
            </a:pPr>
            <a:r>
              <a:rPr lang="es-ES" dirty="0" err="1" smtClean="0"/>
              <a:t>Microintervenciones</a:t>
            </a:r>
            <a:endParaRPr lang="es-ES" dirty="0" smtClean="0"/>
          </a:p>
          <a:p>
            <a:pPr lvl="2">
              <a:buFontTx/>
              <a:buChar char="-"/>
            </a:pPr>
            <a:r>
              <a:rPr lang="es-ES" dirty="0" smtClean="0"/>
              <a:t>Reducción de tarifa</a:t>
            </a:r>
          </a:p>
          <a:p>
            <a:r>
              <a:rPr lang="es-ES" dirty="0" smtClean="0"/>
              <a:t>Abrir líneas sociales para otros insumos: aguas, gas, internet.</a:t>
            </a:r>
          </a:p>
          <a:p>
            <a:r>
              <a:rPr lang="es-ES" dirty="0" smtClean="0"/>
              <a:t>Política de tarifa diferenciada.</a:t>
            </a:r>
          </a:p>
          <a:p>
            <a:r>
              <a:rPr lang="es-ES" dirty="0" smtClean="0"/>
              <a:t>Aprovechar los objetivos del periodo europeo (2015-20).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4983088" cy="560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4860032" y="1124744"/>
            <a:ext cx="41044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000" u="sng" dirty="0" smtClean="0">
              <a:latin typeface="Arial Narrow" pitchFamily="34" charset="0"/>
            </a:endParaRPr>
          </a:p>
          <a:p>
            <a:pPr marL="342900" indent="-342900">
              <a:buAutoNum type="arabicPeriod"/>
            </a:pPr>
            <a:r>
              <a:rPr lang="es-ES" sz="2000" dirty="0" smtClean="0">
                <a:latin typeface="Arial Narrow" pitchFamily="34" charset="0"/>
              </a:rPr>
              <a:t>Ampliación temario FPB electricidad</a:t>
            </a:r>
          </a:p>
          <a:p>
            <a:pPr marL="342900" indent="-342900">
              <a:buAutoNum type="arabicPeriod"/>
            </a:pPr>
            <a:r>
              <a:rPr lang="es-ES" sz="2000" dirty="0" smtClean="0">
                <a:latin typeface="Arial Narrow" pitchFamily="34" charset="0"/>
              </a:rPr>
              <a:t>Intervención en 180 viviendas y medición de resultados.</a:t>
            </a:r>
          </a:p>
          <a:p>
            <a:pPr marL="342900" indent="-342900">
              <a:buAutoNum type="arabicPeriod"/>
            </a:pPr>
            <a:r>
              <a:rPr lang="es-ES" sz="2000" dirty="0" smtClean="0">
                <a:latin typeface="Arial Narrow" pitchFamily="34" charset="0"/>
              </a:rPr>
              <a:t>Impacto social y económico.</a:t>
            </a:r>
          </a:p>
          <a:p>
            <a:pPr marL="342900" indent="-342900">
              <a:buAutoNum type="arabicPeriod"/>
            </a:pPr>
            <a:r>
              <a:rPr lang="es-ES" sz="2000" dirty="0" smtClean="0">
                <a:latin typeface="Arial Narrow" pitchFamily="34" charset="0"/>
              </a:rPr>
              <a:t>Estudio de extensión:</a:t>
            </a:r>
          </a:p>
          <a:p>
            <a:pPr marL="800100" lvl="1" indent="-342900">
              <a:buAutoNum type="arabicPeriod"/>
            </a:pPr>
            <a:r>
              <a:rPr lang="es-ES" sz="2000" dirty="0" smtClean="0">
                <a:latin typeface="Arial Narrow" pitchFamily="34" charset="0"/>
              </a:rPr>
              <a:t>Lucha pobreza energética.</a:t>
            </a:r>
          </a:p>
          <a:p>
            <a:pPr marL="800100" lvl="1" indent="-342900">
              <a:buAutoNum type="arabicPeriod"/>
            </a:pPr>
            <a:r>
              <a:rPr lang="es-ES" sz="2000" dirty="0" smtClean="0">
                <a:latin typeface="Arial Narrow" pitchFamily="34" charset="0"/>
              </a:rPr>
              <a:t>Estudio mercado normalizado.</a:t>
            </a:r>
          </a:p>
          <a:p>
            <a:pPr marL="342900" indent="-342900">
              <a:buAutoNum type="arabicPeriod"/>
            </a:pPr>
            <a:r>
              <a:rPr lang="es-ES" sz="2000" dirty="0" smtClean="0">
                <a:latin typeface="Arial Narrow" pitchFamily="34" charset="0"/>
              </a:rPr>
              <a:t>Proyecto de certificación educativa.</a:t>
            </a:r>
          </a:p>
          <a:p>
            <a:pPr marL="342900" indent="-342900">
              <a:buAutoNum type="arabicPeriod"/>
            </a:pPr>
            <a:r>
              <a:rPr lang="es-ES" sz="2000" dirty="0" smtClean="0">
                <a:latin typeface="Arial Narrow" pitchFamily="34" charset="0"/>
              </a:rPr>
              <a:t>Extensión: 1000 viviendas, pobreza energética.</a:t>
            </a:r>
          </a:p>
        </p:txBody>
      </p:sp>
      <p:sp>
        <p:nvSpPr>
          <p:cNvPr id="6" name="5 Flecha abajo"/>
          <p:cNvSpPr/>
          <p:nvPr/>
        </p:nvSpPr>
        <p:spPr>
          <a:xfrm rot="10612503" flipH="1">
            <a:off x="1643016" y="4869769"/>
            <a:ext cx="45719" cy="85765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abajo"/>
          <p:cNvSpPr/>
          <p:nvPr/>
        </p:nvSpPr>
        <p:spPr>
          <a:xfrm rot="10612503" flipH="1">
            <a:off x="2939159" y="5229809"/>
            <a:ext cx="45719" cy="85765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abajo"/>
          <p:cNvSpPr/>
          <p:nvPr/>
        </p:nvSpPr>
        <p:spPr>
          <a:xfrm rot="11386712" flipH="1">
            <a:off x="4584298" y="5081827"/>
            <a:ext cx="45719" cy="99669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1403648" y="580526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45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699792" y="616530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90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283968" y="616530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45</a:t>
            </a:r>
            <a:endParaRPr lang="es-ES" dirty="0"/>
          </a:p>
        </p:txBody>
      </p:sp>
      <p:sp>
        <p:nvSpPr>
          <p:cNvPr id="13" name="1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s-ES" dirty="0" smtClean="0"/>
              <a:t>1. </a:t>
            </a:r>
            <a:r>
              <a:rPr lang="es-ES" b="1" dirty="0" smtClean="0"/>
              <a:t>Empleo</a:t>
            </a:r>
            <a:r>
              <a:rPr lang="es-ES" dirty="0" smtClean="0"/>
              <a:t> </a:t>
            </a:r>
          </a:p>
          <a:p>
            <a:pPr lvl="1">
              <a:buNone/>
            </a:pPr>
            <a:r>
              <a:rPr lang="es-ES" dirty="0" smtClean="0"/>
              <a:t>empleo para el 75% de las personas de 20 a 64 años.</a:t>
            </a:r>
          </a:p>
          <a:p>
            <a:pPr>
              <a:buNone/>
            </a:pPr>
            <a:r>
              <a:rPr lang="es-ES" dirty="0" smtClean="0"/>
              <a:t>2. </a:t>
            </a:r>
            <a:r>
              <a:rPr lang="es-ES" b="1" dirty="0" smtClean="0"/>
              <a:t>I+D </a:t>
            </a:r>
            <a:r>
              <a:rPr lang="es-ES" dirty="0" smtClean="0"/>
              <a:t>  </a:t>
            </a:r>
          </a:p>
          <a:p>
            <a:pPr lvl="1">
              <a:buNone/>
            </a:pPr>
            <a:r>
              <a:rPr lang="es-ES" dirty="0" smtClean="0"/>
              <a:t>inversión del 3% del PIB de la UE en I+D.</a:t>
            </a:r>
          </a:p>
          <a:p>
            <a:pPr>
              <a:buNone/>
            </a:pPr>
            <a:r>
              <a:rPr lang="es-ES" dirty="0" smtClean="0"/>
              <a:t>3. </a:t>
            </a:r>
            <a:r>
              <a:rPr lang="es-ES" b="1" dirty="0" smtClean="0"/>
              <a:t>Cambio climático y sostenibilidad energética</a:t>
            </a:r>
            <a:r>
              <a:rPr lang="es-ES" dirty="0" smtClean="0"/>
              <a:t> </a:t>
            </a:r>
          </a:p>
          <a:p>
            <a:pPr lvl="1"/>
            <a:r>
              <a:rPr lang="es-ES" b="1" dirty="0" smtClean="0"/>
              <a:t>emisiones de gases de efecto invernadero un 20%</a:t>
            </a:r>
            <a:r>
              <a:rPr lang="es-ES" dirty="0" smtClean="0"/>
              <a:t> (o un </a:t>
            </a:r>
            <a:r>
              <a:rPr lang="es-ES" b="1" dirty="0" smtClean="0"/>
              <a:t>30%</a:t>
            </a:r>
            <a:r>
              <a:rPr lang="es-ES" dirty="0" smtClean="0"/>
              <a:t> si se dan las condiciones) </a:t>
            </a:r>
            <a:r>
              <a:rPr lang="es-ES" b="1" dirty="0" smtClean="0"/>
              <a:t>menores a los niveles de 1990</a:t>
            </a:r>
            <a:r>
              <a:rPr lang="es-ES" dirty="0" smtClean="0"/>
              <a:t> .</a:t>
            </a:r>
          </a:p>
          <a:p>
            <a:pPr lvl="1"/>
            <a:r>
              <a:rPr lang="es-ES" b="1" dirty="0" smtClean="0"/>
              <a:t>20% de energías renovables</a:t>
            </a:r>
            <a:r>
              <a:rPr lang="es-ES" dirty="0" smtClean="0"/>
              <a:t> .</a:t>
            </a:r>
          </a:p>
          <a:p>
            <a:pPr lvl="1"/>
            <a:r>
              <a:rPr lang="es-ES" b="1" dirty="0" smtClean="0"/>
              <a:t>aumento del 20 % de la eficiencia energética</a:t>
            </a:r>
            <a:r>
              <a:rPr lang="es-ES" dirty="0" smtClean="0"/>
              <a:t> .</a:t>
            </a:r>
          </a:p>
          <a:p>
            <a:pPr>
              <a:buNone/>
            </a:pPr>
            <a:r>
              <a:rPr lang="es-ES" dirty="0" smtClean="0"/>
              <a:t>4. </a:t>
            </a:r>
            <a:r>
              <a:rPr lang="es-ES" b="1" dirty="0" smtClean="0"/>
              <a:t>Educación</a:t>
            </a:r>
            <a:r>
              <a:rPr lang="es-ES" dirty="0" smtClean="0"/>
              <a:t> </a:t>
            </a:r>
          </a:p>
          <a:p>
            <a:pPr lvl="1"/>
            <a:r>
              <a:rPr lang="es-ES" b="1" dirty="0" smtClean="0"/>
              <a:t>tasas de abandono escolar prematuro por debajo del 10%</a:t>
            </a:r>
            <a:r>
              <a:rPr lang="es-ES" dirty="0" smtClean="0"/>
              <a:t> .</a:t>
            </a:r>
          </a:p>
          <a:p>
            <a:pPr lvl="1"/>
            <a:r>
              <a:rPr lang="es-ES" b="1" dirty="0" smtClean="0"/>
              <a:t>al menos un 40% de las personas de 30 a 34 años de edad deberán completar estudios de nivel terciario</a:t>
            </a:r>
            <a:r>
              <a:rPr lang="es-ES" dirty="0" smtClean="0"/>
              <a:t> .</a:t>
            </a:r>
          </a:p>
          <a:p>
            <a:pPr>
              <a:buNone/>
            </a:pPr>
            <a:r>
              <a:rPr lang="es-ES" dirty="0" smtClean="0"/>
              <a:t>5. </a:t>
            </a:r>
            <a:r>
              <a:rPr lang="es-ES" b="1" dirty="0" smtClean="0"/>
              <a:t>Luchar contra la pobreza y la exclusión social </a:t>
            </a:r>
            <a:endParaRPr lang="es-ES" dirty="0" smtClean="0"/>
          </a:p>
          <a:p>
            <a:pPr lvl="1"/>
            <a:r>
              <a:rPr lang="es-ES" dirty="0" smtClean="0"/>
              <a:t>reducir al menos en </a:t>
            </a:r>
            <a:r>
              <a:rPr lang="es-ES" b="1" dirty="0" smtClean="0"/>
              <a:t>20 millones el número de personas en situación o riesgo de pobreza y exclusión social</a:t>
            </a:r>
            <a:r>
              <a:rPr lang="es-ES" dirty="0" smtClean="0"/>
              <a:t> .</a:t>
            </a:r>
          </a:p>
          <a:p>
            <a:endParaRPr lang="es-ES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Objetivos UE 2020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/>
          <a:lstStyle/>
          <a:p>
            <a:pPr algn="l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1. El punto de partida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4 Triángulo isósceles"/>
          <p:cNvSpPr/>
          <p:nvPr/>
        </p:nvSpPr>
        <p:spPr>
          <a:xfrm>
            <a:off x="251520" y="-1440160"/>
            <a:ext cx="1944216" cy="288032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Wingdings" pitchFamily="2" charset="2"/>
              <a:buChar char="q"/>
            </a:pPr>
            <a:r>
              <a:rPr lang="es-ES" dirty="0" smtClean="0"/>
              <a:t>La perspectiva  exclusivamente térmica no es suficiente.  Hay que añadir otros elementos y por tanto </a:t>
            </a:r>
            <a:r>
              <a:rPr lang="es-ES" b="1" dirty="0" smtClean="0"/>
              <a:t>otros insumos</a:t>
            </a:r>
            <a:r>
              <a:rPr lang="es-ES" dirty="0" smtClean="0"/>
              <a:t>: gas, electricidad, agua, internet,…</a:t>
            </a:r>
          </a:p>
          <a:p>
            <a:pPr marL="514350" indent="-514350">
              <a:buFont typeface="Wingdings" pitchFamily="2" charset="2"/>
              <a:buChar char="q"/>
            </a:pPr>
            <a:endParaRPr lang="es-ES" dirty="0" smtClean="0"/>
          </a:p>
          <a:p>
            <a:pPr marL="514350" indent="-514350">
              <a:buFont typeface="Wingdings" pitchFamily="2" charset="2"/>
              <a:buChar char="q"/>
            </a:pPr>
            <a:r>
              <a:rPr lang="es-ES" dirty="0" smtClean="0"/>
              <a:t>Incorporar el factor </a:t>
            </a:r>
            <a:r>
              <a:rPr lang="es-ES" i="1" dirty="0" smtClean="0"/>
              <a:t>cultura energética</a:t>
            </a:r>
            <a:r>
              <a:rPr lang="es-ES" dirty="0" smtClean="0"/>
              <a:t> ( </a:t>
            </a:r>
            <a:r>
              <a:rPr lang="es-ES" b="1" dirty="0" smtClean="0"/>
              <a:t>Hábitos de consumo</a:t>
            </a:r>
            <a:r>
              <a:rPr lang="es-ES" dirty="0" smtClean="0"/>
              <a:t>).</a:t>
            </a:r>
          </a:p>
          <a:p>
            <a:pPr marL="514350" indent="-514350">
              <a:buFont typeface="Wingdings" pitchFamily="2" charset="2"/>
              <a:buChar char="q"/>
            </a:pPr>
            <a:endParaRPr lang="es-ES" dirty="0" smtClean="0"/>
          </a:p>
          <a:p>
            <a:pPr marL="514350" indent="-514350">
              <a:buFont typeface="Wingdings" pitchFamily="2" charset="2"/>
              <a:buChar char="q"/>
            </a:pPr>
            <a:r>
              <a:rPr lang="es-ES" dirty="0" smtClean="0"/>
              <a:t>La lectura es </a:t>
            </a:r>
            <a:r>
              <a:rPr lang="es-ES" b="1" dirty="0" smtClean="0"/>
              <a:t>más </a:t>
            </a:r>
            <a:r>
              <a:rPr lang="es-ES" b="1" i="1" u="sng" dirty="0" smtClean="0"/>
              <a:t>energética</a:t>
            </a:r>
            <a:r>
              <a:rPr lang="es-ES" b="1" dirty="0" smtClean="0"/>
              <a:t> que de </a:t>
            </a:r>
            <a:r>
              <a:rPr lang="es-ES" b="1" i="1" u="sng" dirty="0" smtClean="0"/>
              <a:t>pobreza</a:t>
            </a:r>
            <a:r>
              <a:rPr lang="es-ES" dirty="0" smtClean="0"/>
              <a:t>..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4983088" cy="560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4860032" y="1124744"/>
            <a:ext cx="41044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000" u="sng" dirty="0" smtClean="0">
              <a:latin typeface="Arial Narrow" pitchFamily="34" charset="0"/>
            </a:endParaRPr>
          </a:p>
          <a:p>
            <a:pPr marL="342900" indent="-342900">
              <a:buAutoNum type="arabicPeriod"/>
            </a:pPr>
            <a:r>
              <a:rPr lang="es-ES" sz="2000" dirty="0" smtClean="0">
                <a:latin typeface="Arial Narrow" pitchFamily="34" charset="0"/>
              </a:rPr>
              <a:t>Ampliación temario FPB electricidad</a:t>
            </a:r>
          </a:p>
          <a:p>
            <a:pPr marL="342900" indent="-342900">
              <a:buAutoNum type="arabicPeriod"/>
            </a:pPr>
            <a:r>
              <a:rPr lang="es-ES" sz="2000" dirty="0" smtClean="0">
                <a:latin typeface="Arial Narrow" pitchFamily="34" charset="0"/>
              </a:rPr>
              <a:t>Intervención en 180 viviendas y medición de resultados.</a:t>
            </a:r>
          </a:p>
          <a:p>
            <a:pPr marL="342900" indent="-342900">
              <a:buAutoNum type="arabicPeriod"/>
            </a:pPr>
            <a:r>
              <a:rPr lang="es-ES" sz="2000" dirty="0" smtClean="0">
                <a:latin typeface="Arial Narrow" pitchFamily="34" charset="0"/>
              </a:rPr>
              <a:t>Impacto social y económico.</a:t>
            </a:r>
          </a:p>
          <a:p>
            <a:pPr marL="342900" indent="-342900">
              <a:buAutoNum type="arabicPeriod"/>
            </a:pPr>
            <a:r>
              <a:rPr lang="es-ES" sz="2000" dirty="0" smtClean="0">
                <a:latin typeface="Arial Narrow" pitchFamily="34" charset="0"/>
              </a:rPr>
              <a:t>Estudio de extensión:</a:t>
            </a:r>
          </a:p>
          <a:p>
            <a:pPr marL="800100" lvl="1" indent="-342900">
              <a:buAutoNum type="arabicPeriod"/>
            </a:pPr>
            <a:r>
              <a:rPr lang="es-ES" sz="2000" dirty="0" smtClean="0">
                <a:latin typeface="Arial Narrow" pitchFamily="34" charset="0"/>
              </a:rPr>
              <a:t>Lucha pobreza energética.</a:t>
            </a:r>
          </a:p>
          <a:p>
            <a:pPr marL="800100" lvl="1" indent="-342900">
              <a:buAutoNum type="arabicPeriod"/>
            </a:pPr>
            <a:r>
              <a:rPr lang="es-ES" sz="2000" dirty="0" smtClean="0">
                <a:latin typeface="Arial Narrow" pitchFamily="34" charset="0"/>
              </a:rPr>
              <a:t>Estudio mercado normalizado.</a:t>
            </a:r>
          </a:p>
          <a:p>
            <a:pPr marL="342900" indent="-342900">
              <a:buAutoNum type="arabicPeriod"/>
            </a:pPr>
            <a:r>
              <a:rPr lang="es-ES" sz="2000" dirty="0" smtClean="0">
                <a:latin typeface="Arial Narrow" pitchFamily="34" charset="0"/>
              </a:rPr>
              <a:t>Proyecto de certificación educativa.</a:t>
            </a:r>
          </a:p>
          <a:p>
            <a:pPr marL="342900" indent="-342900">
              <a:buAutoNum type="arabicPeriod"/>
            </a:pPr>
            <a:r>
              <a:rPr lang="es-ES" sz="2000" dirty="0" smtClean="0">
                <a:latin typeface="Arial Narrow" pitchFamily="34" charset="0"/>
              </a:rPr>
              <a:t>Extensión: 1000 viviendas, pobreza energética.</a:t>
            </a:r>
          </a:p>
        </p:txBody>
      </p:sp>
      <p:sp>
        <p:nvSpPr>
          <p:cNvPr id="6" name="5 Flecha abajo"/>
          <p:cNvSpPr/>
          <p:nvPr/>
        </p:nvSpPr>
        <p:spPr>
          <a:xfrm rot="10612503" flipH="1">
            <a:off x="1643016" y="4869769"/>
            <a:ext cx="45719" cy="85765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abajo"/>
          <p:cNvSpPr/>
          <p:nvPr/>
        </p:nvSpPr>
        <p:spPr>
          <a:xfrm rot="10612503" flipH="1">
            <a:off x="2939159" y="5229809"/>
            <a:ext cx="45719" cy="85765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abajo"/>
          <p:cNvSpPr/>
          <p:nvPr/>
        </p:nvSpPr>
        <p:spPr>
          <a:xfrm rot="11386712" flipH="1">
            <a:off x="4584298" y="5081827"/>
            <a:ext cx="45719" cy="99669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1403648" y="580526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45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699792" y="616530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90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283968" y="616530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45</a:t>
            </a:r>
            <a:endParaRPr lang="es-ES" dirty="0"/>
          </a:p>
        </p:txBody>
      </p:sp>
      <p:sp>
        <p:nvSpPr>
          <p:cNvPr id="13" name="1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359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isósceles"/>
          <p:cNvSpPr/>
          <p:nvPr/>
        </p:nvSpPr>
        <p:spPr>
          <a:xfrm>
            <a:off x="251520" y="-1440160"/>
            <a:ext cx="1944216" cy="288032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9176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2. Enfocarlo desde la pobreza </a:t>
            </a:r>
            <a:b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(no desde el consumo)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00808"/>
            <a:ext cx="8219256" cy="10367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800" dirty="0" smtClean="0"/>
              <a:t>En términos de </a:t>
            </a:r>
            <a:r>
              <a:rPr lang="es-ES" sz="2800" b="1" u="sng" dirty="0" smtClean="0"/>
              <a:t>renta</a:t>
            </a:r>
            <a:r>
              <a:rPr lang="es-ES" sz="2800" dirty="0" smtClean="0"/>
              <a:t> el umbral de pobreza se fija en </a:t>
            </a:r>
            <a:r>
              <a:rPr lang="es-ES" sz="2800" b="1" dirty="0" smtClean="0"/>
              <a:t>el 60% de la mediana de los ingresos por unidad de consumo </a:t>
            </a:r>
            <a:r>
              <a:rPr lang="es-ES" sz="2800" dirty="0" smtClean="0"/>
              <a:t>(</a:t>
            </a:r>
            <a:r>
              <a:rPr lang="es-ES" sz="2800" dirty="0" err="1" smtClean="0"/>
              <a:t>Eurostat</a:t>
            </a:r>
            <a:r>
              <a:rPr lang="es-ES" sz="2800" dirty="0" smtClean="0"/>
              <a:t>).</a:t>
            </a:r>
          </a:p>
          <a:p>
            <a:endParaRPr lang="es-ES" sz="2800" dirty="0" smtClean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251520" y="3212976"/>
            <a:ext cx="8604448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s-ES" sz="3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Encuesta de Condiciones </a:t>
            </a:r>
            <a:r>
              <a:rPr lang="es-ES" sz="3000" b="1" u="sng" dirty="0" smtClean="0"/>
              <a:t>de Vida </a:t>
            </a:r>
            <a:r>
              <a:rPr lang="es-ES" sz="3000" b="1" dirty="0" smtClean="0"/>
              <a:t>(ECV), </a:t>
            </a: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INE 2013.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21,6% de la población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 debajo del umbral de la pobreza. 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10.000.000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personas.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7.040 € es el umbral para una persona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Un hogar con dos adultos 10.560 €. Una familia de dos adultos y dos niños 14.784 €.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Indicador </a:t>
            </a:r>
            <a:r>
              <a:rPr lang="es-ES" b="1" u="sng" dirty="0" smtClean="0">
                <a:solidFill>
                  <a:schemeClr val="bg1">
                    <a:lumMod val="50000"/>
                  </a:schemeClr>
                </a:solidFill>
              </a:rPr>
              <a:t>AROPE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E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At Risk of Poverty and/or Exclusion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468052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s-ES" dirty="0" smtClean="0"/>
          </a:p>
          <a:p>
            <a:r>
              <a:rPr lang="es-ES" sz="4500" b="1" dirty="0" smtClean="0"/>
              <a:t>Personas por debajo del umbral de la pobreza.</a:t>
            </a:r>
            <a:br>
              <a:rPr lang="es-ES" sz="4500" b="1" dirty="0" smtClean="0"/>
            </a:br>
            <a:endParaRPr lang="es-ES" sz="4500" dirty="0" smtClean="0"/>
          </a:p>
          <a:p>
            <a:r>
              <a:rPr lang="es-ES" sz="4500" b="1" dirty="0" smtClean="0"/>
              <a:t>Carencia material severa. P</a:t>
            </a:r>
            <a:r>
              <a:rPr lang="es-ES" sz="4500" dirty="0" smtClean="0"/>
              <a:t>oblación que vive en hogares que carecen al menos de cuatro conceptos de los nueve siguientes:</a:t>
            </a:r>
            <a:br>
              <a:rPr lang="es-ES" sz="4500" dirty="0" smtClean="0"/>
            </a:br>
            <a:r>
              <a:rPr lang="es-ES" sz="4500" dirty="0" smtClean="0"/>
              <a:t>	1) no tener retrasos en el pago del alquiler, hipoteca, </a:t>
            </a:r>
            <a:r>
              <a:rPr lang="es-ES" sz="4500" b="1" dirty="0" smtClean="0">
                <a:solidFill>
                  <a:srgbClr val="FF0000"/>
                </a:solidFill>
              </a:rPr>
              <a:t>recibos relacionados 	con la vivienda </a:t>
            </a:r>
            <a:r>
              <a:rPr lang="es-ES" sz="4500" dirty="0" smtClean="0"/>
              <a:t>o compras a plazos</a:t>
            </a:r>
            <a:br>
              <a:rPr lang="es-ES" sz="4500" dirty="0" smtClean="0"/>
            </a:br>
            <a:r>
              <a:rPr lang="es-ES" sz="4500" dirty="0" smtClean="0"/>
              <a:t>	2) </a:t>
            </a:r>
            <a:r>
              <a:rPr lang="es-ES" sz="4500" b="1" dirty="0" smtClean="0">
                <a:solidFill>
                  <a:srgbClr val="FF0000"/>
                </a:solidFill>
              </a:rPr>
              <a:t>mantener la vivienda con una temperatura adecuada durante los meses 	fríos</a:t>
            </a:r>
            <a:r>
              <a:rPr lang="es-ES" sz="4500" dirty="0" smtClean="0"/>
              <a:t/>
            </a:r>
            <a:br>
              <a:rPr lang="es-ES" sz="4500" dirty="0" smtClean="0"/>
            </a:br>
            <a:r>
              <a:rPr lang="es-ES" sz="4500" dirty="0" smtClean="0"/>
              <a:t>	3) hacer frente a gastos imprevistos</a:t>
            </a:r>
            <a:br>
              <a:rPr lang="es-ES" sz="4500" dirty="0" smtClean="0"/>
            </a:br>
            <a:r>
              <a:rPr lang="es-ES" sz="4500" dirty="0" smtClean="0"/>
              <a:t>	4) una comida de carne, pollo o pescado cada dos días</a:t>
            </a:r>
            <a:br>
              <a:rPr lang="es-ES" sz="4500" dirty="0" smtClean="0"/>
            </a:br>
            <a:r>
              <a:rPr lang="es-ES" sz="4500" dirty="0" smtClean="0"/>
              <a:t>	5) ir de vacaciones fuera de casa, al menos una semana al año</a:t>
            </a:r>
            <a:br>
              <a:rPr lang="es-ES" sz="4500" dirty="0" smtClean="0"/>
            </a:br>
            <a:r>
              <a:rPr lang="es-ES" sz="4500" dirty="0" smtClean="0"/>
              <a:t>	6) un coche</a:t>
            </a:r>
            <a:br>
              <a:rPr lang="es-ES" sz="4500" dirty="0" smtClean="0"/>
            </a:br>
            <a:r>
              <a:rPr lang="es-ES" sz="4500" dirty="0" smtClean="0"/>
              <a:t>	7) una lavadora</a:t>
            </a:r>
            <a:br>
              <a:rPr lang="es-ES" sz="4500" dirty="0" smtClean="0"/>
            </a:br>
            <a:r>
              <a:rPr lang="es-ES" sz="4500" dirty="0" smtClean="0"/>
              <a:t>	8) una televisión a color</a:t>
            </a:r>
            <a:br>
              <a:rPr lang="es-ES" sz="4500" dirty="0" smtClean="0"/>
            </a:br>
            <a:r>
              <a:rPr lang="es-ES" sz="4500" dirty="0" smtClean="0"/>
              <a:t>	9) un teléfono</a:t>
            </a:r>
          </a:p>
          <a:p>
            <a:endParaRPr lang="es-ES" sz="4500" dirty="0" smtClean="0"/>
          </a:p>
          <a:p>
            <a:r>
              <a:rPr lang="es-ES" sz="4500" b="1" dirty="0" smtClean="0"/>
              <a:t>Personas que viven en hogares con muy baja intensidad de trabajo. Personas hasta 60 años</a:t>
            </a:r>
            <a:r>
              <a:rPr lang="es-ES" sz="4500" dirty="0" smtClean="0"/>
              <a:t> que viven en hogares en los que los adultos han trabajado menos del 20% de su potencial total de trabajo.</a:t>
            </a:r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355976" y="6165304"/>
            <a:ext cx="439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28.0 %    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13.000.000</a:t>
            </a:r>
            <a:r>
              <a:rPr lang="es-ES" sz="2400" dirty="0" smtClean="0"/>
              <a:t>  de personas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3968" y="332656"/>
            <a:ext cx="4618856" cy="1143000"/>
          </a:xfrm>
        </p:spPr>
        <p:txBody>
          <a:bodyPr/>
          <a:lstStyle/>
          <a:p>
            <a:r>
              <a:rPr lang="es-ES" b="1" dirty="0" err="1" smtClean="0">
                <a:solidFill>
                  <a:schemeClr val="bg1">
                    <a:lumMod val="50000"/>
                  </a:schemeClr>
                </a:solidFill>
              </a:rPr>
              <a:t>Indice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b="1" u="sng" dirty="0" smtClean="0">
                <a:solidFill>
                  <a:schemeClr val="bg1">
                    <a:lumMod val="50000"/>
                  </a:schemeClr>
                </a:solidFill>
              </a:rPr>
              <a:t>FOESSA</a:t>
            </a:r>
            <a:endParaRPr lang="es-ES" b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7160241" cy="523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7092280" y="1700808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11.700.000</a:t>
            </a:r>
            <a:r>
              <a:rPr lang="es-ES" sz="2400" dirty="0" smtClean="0"/>
              <a:t> </a:t>
            </a:r>
          </a:p>
          <a:p>
            <a:r>
              <a:rPr lang="es-ES" sz="2400" dirty="0" smtClean="0"/>
              <a:t>de personas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La pobreza se ha hecho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algn="just"/>
            <a:r>
              <a:rPr lang="es-ES" b="1" dirty="0" smtClean="0"/>
              <a:t>Más </a:t>
            </a:r>
            <a:r>
              <a:rPr lang="es-ES" b="1" dirty="0"/>
              <a:t>extensa</a:t>
            </a:r>
            <a:r>
              <a:rPr lang="es-ES" dirty="0"/>
              <a:t>; de acuerdo a la Encuesta de Condiciones de Vida (INE) hemos pasado de una tasa de pobreza del 19,7 % en 2007 al 21,6% en 2013</a:t>
            </a:r>
            <a:r>
              <a:rPr lang="es-ES" dirty="0" smtClean="0"/>
              <a:t>. </a:t>
            </a:r>
            <a:r>
              <a:rPr lang="es-ES" u="sng" dirty="0" smtClean="0"/>
              <a:t>Del 16,3% al 25,1% </a:t>
            </a:r>
            <a:r>
              <a:rPr lang="es-ES" dirty="0" smtClean="0"/>
              <a:t>según FOESSA.</a:t>
            </a:r>
          </a:p>
          <a:p>
            <a:pPr lvl="0" algn="just"/>
            <a:endParaRPr lang="es-ES" dirty="0"/>
          </a:p>
          <a:p>
            <a:pPr lvl="0" algn="just"/>
            <a:r>
              <a:rPr lang="es-ES" b="1" dirty="0" smtClean="0"/>
              <a:t>Más </a:t>
            </a:r>
            <a:r>
              <a:rPr lang="es-ES" b="1" dirty="0"/>
              <a:t>intensa</a:t>
            </a:r>
            <a:r>
              <a:rPr lang="es-ES" dirty="0"/>
              <a:t>; </a:t>
            </a:r>
            <a:r>
              <a:rPr lang="es-ES" dirty="0" smtClean="0"/>
              <a:t>en </a:t>
            </a:r>
            <a:r>
              <a:rPr lang="es-ES" dirty="0"/>
              <a:t>los últimos </a:t>
            </a:r>
            <a:r>
              <a:rPr lang="es-ES" dirty="0" smtClean="0"/>
              <a:t>cinco </a:t>
            </a:r>
            <a:r>
              <a:rPr lang="es-ES" dirty="0"/>
              <a:t>años el umbral de la pobreza ha pasado </a:t>
            </a:r>
            <a:r>
              <a:rPr lang="es-ES" u="sng" dirty="0"/>
              <a:t>de </a:t>
            </a:r>
            <a:r>
              <a:rPr lang="es-ES" u="sng" dirty="0" smtClean="0"/>
              <a:t>7.714€ </a:t>
            </a:r>
            <a:r>
              <a:rPr lang="es-ES" u="sng" dirty="0"/>
              <a:t>a </a:t>
            </a:r>
            <a:r>
              <a:rPr lang="es-ES" u="sng" dirty="0" smtClean="0"/>
              <a:t>7.040 </a:t>
            </a:r>
            <a:r>
              <a:rPr lang="es-ES" u="sng" dirty="0"/>
              <a:t>€  anuales </a:t>
            </a:r>
            <a:r>
              <a:rPr lang="es-ES" dirty="0"/>
              <a:t>para una persona y de </a:t>
            </a:r>
            <a:r>
              <a:rPr lang="es-ES" dirty="0" smtClean="0"/>
              <a:t>16.199 € </a:t>
            </a:r>
            <a:r>
              <a:rPr lang="es-ES" dirty="0"/>
              <a:t>a </a:t>
            </a:r>
            <a:r>
              <a:rPr lang="es-ES" dirty="0" smtClean="0"/>
              <a:t>14.784€ </a:t>
            </a:r>
            <a:r>
              <a:rPr lang="es-ES" dirty="0"/>
              <a:t>para una familia con dos adultos y dos </a:t>
            </a:r>
            <a:r>
              <a:rPr lang="es-ES" dirty="0" smtClean="0"/>
              <a:t>niños-. Los </a:t>
            </a:r>
            <a:r>
              <a:rPr lang="es-ES" dirty="0"/>
              <a:t>pobres son “más pobres”. </a:t>
            </a:r>
            <a:endParaRPr lang="es-ES" dirty="0" smtClean="0"/>
          </a:p>
          <a:p>
            <a:pPr lvl="0" algn="just"/>
            <a:endParaRPr lang="es-ES" dirty="0"/>
          </a:p>
          <a:p>
            <a:pPr lvl="0" algn="just"/>
            <a:r>
              <a:rPr lang="es-ES" dirty="0"/>
              <a:t> </a:t>
            </a:r>
            <a:r>
              <a:rPr lang="es-ES" b="1" dirty="0" smtClean="0"/>
              <a:t>Más </a:t>
            </a:r>
            <a:r>
              <a:rPr lang="es-ES" b="1" dirty="0"/>
              <a:t>crónica</a:t>
            </a:r>
            <a:r>
              <a:rPr lang="es-ES" dirty="0"/>
              <a:t>;  el mayor ajuste se ha producido en los hogares con menores rentas, lo que ha hecho que se dispare la desigualdad y, teniendo en cuenta otros periodos de recesión</a:t>
            </a:r>
            <a:r>
              <a:rPr lang="es-ES" u="sng" dirty="0"/>
              <a:t>,</a:t>
            </a:r>
            <a:r>
              <a:rPr lang="es-ES" dirty="0"/>
              <a:t> no se volverán a recuperar los niveles anteriores al proceso de destrucción de empleo-. 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3100" dirty="0" smtClean="0"/>
              <a:t>La </a:t>
            </a:r>
            <a:r>
              <a:rPr lang="es-ES" sz="3100" b="1" dirty="0" smtClean="0"/>
              <a:t>pobreza energética </a:t>
            </a:r>
            <a:r>
              <a:rPr lang="es-ES" sz="3100" dirty="0" smtClean="0"/>
              <a:t>es una </a:t>
            </a:r>
            <a:r>
              <a:rPr lang="es-ES" sz="3100" b="1" dirty="0" smtClean="0"/>
              <a:t>consecuencia de la pobreza</a:t>
            </a:r>
            <a:r>
              <a:rPr lang="es-ES" sz="3100" dirty="0" smtClean="0"/>
              <a:t>, no un hecho con entidad propia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3 Elipse"/>
          <p:cNvSpPr/>
          <p:nvPr/>
        </p:nvSpPr>
        <p:spPr>
          <a:xfrm rot="5400000">
            <a:off x="5076056" y="3284984"/>
            <a:ext cx="1584176" cy="172819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Elipse"/>
          <p:cNvSpPr/>
          <p:nvPr/>
        </p:nvSpPr>
        <p:spPr>
          <a:xfrm rot="16200000">
            <a:off x="4208546" y="2905460"/>
            <a:ext cx="3335266" cy="18882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1691680" y="2420888"/>
            <a:ext cx="6408712" cy="29523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467544" y="1988840"/>
            <a:ext cx="7632848" cy="37444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5220072" y="3717032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4,3</a:t>
            </a:r>
            <a:r>
              <a:rPr lang="es-ES" dirty="0" smtClean="0"/>
              <a:t> millones</a:t>
            </a:r>
          </a:p>
          <a:p>
            <a:r>
              <a:rPr lang="es-ES" dirty="0" smtClean="0"/>
              <a:t>No mantienen 18º-21º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5220072" y="2564904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7</a:t>
            </a:r>
            <a:r>
              <a:rPr lang="es-ES" dirty="0" smtClean="0"/>
              <a:t> millones</a:t>
            </a:r>
          </a:p>
          <a:p>
            <a:r>
              <a:rPr lang="es-ES" dirty="0" smtClean="0"/>
              <a:t>gastan más del 10%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1763688" y="350100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11,7 </a:t>
            </a:r>
            <a:r>
              <a:rPr lang="es-ES" dirty="0" smtClean="0"/>
              <a:t>millones</a:t>
            </a:r>
          </a:p>
          <a:p>
            <a:r>
              <a:rPr lang="es-ES" dirty="0" smtClean="0"/>
              <a:t>FOESSA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11560" y="342900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13</a:t>
            </a:r>
            <a:r>
              <a:rPr lang="es-ES" dirty="0" smtClean="0"/>
              <a:t> millones</a:t>
            </a:r>
          </a:p>
          <a:p>
            <a:r>
              <a:rPr lang="es-ES" dirty="0" smtClean="0"/>
              <a:t>AROPE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419872" y="3501008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10 </a:t>
            </a:r>
            <a:r>
              <a:rPr lang="es-ES" dirty="0" smtClean="0"/>
              <a:t>millones</a:t>
            </a:r>
          </a:p>
          <a:p>
            <a:r>
              <a:rPr lang="es-ES" dirty="0" smtClean="0"/>
              <a:t>Debajo del umbral</a:t>
            </a:r>
            <a:endParaRPr lang="es-ES" dirty="0"/>
          </a:p>
        </p:txBody>
      </p:sp>
      <p:sp>
        <p:nvSpPr>
          <p:cNvPr id="14" name="13 Elipse"/>
          <p:cNvSpPr/>
          <p:nvPr/>
        </p:nvSpPr>
        <p:spPr>
          <a:xfrm>
            <a:off x="3131840" y="2780928"/>
            <a:ext cx="4985320" cy="23042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riángulo isósceles"/>
          <p:cNvSpPr/>
          <p:nvPr/>
        </p:nvSpPr>
        <p:spPr>
          <a:xfrm>
            <a:off x="-468560" y="-1107504"/>
            <a:ext cx="1944216" cy="288032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noProof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3. ¿Cómo funciona en las familias?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836712"/>
            <a:ext cx="5475751" cy="582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4 Título"/>
          <p:cNvSpPr>
            <a:spLocks noGrp="1"/>
          </p:cNvSpPr>
          <p:nvPr>
            <p:ph type="title"/>
          </p:nvPr>
        </p:nvSpPr>
        <p:spPr>
          <a:xfrm>
            <a:off x="971600" y="3501008"/>
            <a:ext cx="34918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S" sz="3100" dirty="0" smtClean="0"/>
              <a:t>Encuesta de Presupuestos Familiares</a:t>
            </a:r>
            <a:br>
              <a:rPr lang="es-ES" sz="3100" dirty="0" smtClean="0"/>
            </a:br>
            <a:r>
              <a:rPr lang="es-ES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2011-12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760</Words>
  <Application>Microsoft Office PowerPoint</Application>
  <PresentationFormat>Presentación en pantalla (4:3)</PresentationFormat>
  <Paragraphs>133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Soluciones a la POBREZA ENERGÉTICA</vt:lpstr>
      <vt:lpstr>1. El punto de partida</vt:lpstr>
      <vt:lpstr>Presentación de PowerPoint</vt:lpstr>
      <vt:lpstr>2. Enfocarlo desde la pobreza  (no desde el consumo)</vt:lpstr>
      <vt:lpstr>Indicador AROPE At Risk of Poverty and/or Exclusion</vt:lpstr>
      <vt:lpstr>Indice FOESSA</vt:lpstr>
      <vt:lpstr>La pobreza se ha hecho</vt:lpstr>
      <vt:lpstr>La pobreza energética es una consecuencia de la pobreza, no un hecho con entidad propia </vt:lpstr>
      <vt:lpstr>Encuesta de Presupuestos Familiares  2011-12 </vt:lpstr>
      <vt:lpstr>Presentación de PowerPoint</vt:lpstr>
      <vt:lpstr>Presentación de PowerPoint</vt:lpstr>
      <vt:lpstr>Esperanza de vida</vt:lpstr>
      <vt:lpstr>5. Propuestas actuales de solución</vt:lpstr>
      <vt:lpstr>Evolución del Bono Social</vt:lpstr>
      <vt:lpstr>Otras Líneas</vt:lpstr>
      <vt:lpstr>6. ¿Se pueden reorientar las políticas?</vt:lpstr>
      <vt:lpstr>Presentación de PowerPoint</vt:lpstr>
      <vt:lpstr>Objetivos UE 2020</vt:lpstr>
    </vt:vector>
  </TitlesOfParts>
  <Company>http://www.centor.mx.gd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PROBREZA ENERGÉTICA</dc:title>
  <dc:creator>Centor</dc:creator>
  <cp:lastModifiedBy>comillas</cp:lastModifiedBy>
  <cp:revision>64</cp:revision>
  <dcterms:created xsi:type="dcterms:W3CDTF">2014-11-23T08:04:49Z</dcterms:created>
  <dcterms:modified xsi:type="dcterms:W3CDTF">2014-12-10T13:06:43Z</dcterms:modified>
</cp:coreProperties>
</file>