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388" r:id="rId2"/>
    <p:sldId id="266" r:id="rId3"/>
    <p:sldId id="348" r:id="rId4"/>
    <p:sldId id="346" r:id="rId5"/>
    <p:sldId id="300" r:id="rId6"/>
    <p:sldId id="389" r:id="rId7"/>
    <p:sldId id="390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1" name="AutoBVT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AA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73171" autoAdjust="0"/>
  </p:normalViewPr>
  <p:slideViewPr>
    <p:cSldViewPr>
      <p:cViewPr>
        <p:scale>
          <a:sx n="50" d="100"/>
          <a:sy n="50" d="100"/>
        </p:scale>
        <p:origin x="-1363" y="355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6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5/17/2015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4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7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7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DAAF-B3BC-459E-8803-68BD2BE2F1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54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0C9B5-0AF8-4AD8-8656-F5CBCEF1EA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7F603-7E92-43E6-8332-75977B894C7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slide PricewaterhouseCoopers, S.L.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0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i.es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the presentation’s main title</a:t>
            </a:r>
            <a:endParaRPr lang="en-U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www.pwc.com</a:t>
            </a:r>
            <a:endParaRPr lang="en-US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add the presentation’s main title</a:t>
            </a:r>
            <a:endParaRPr lang="en-US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www.pwc.com</a:t>
            </a:r>
            <a:endParaRPr lang="en-US" noProof="0" dirty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the presentation’s main title</a:t>
            </a:r>
            <a:endParaRPr lang="en-US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www.pwc.com</a:t>
            </a:r>
            <a:endParaRPr lang="en-US" noProof="0" dirty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the presentation’s main title</a:t>
            </a:r>
            <a:endParaRPr lang="en-US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www.pwc.com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the presentation’s main title</a:t>
            </a:r>
            <a:endParaRPr lang="en-US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www.pwc.com</a:t>
            </a:r>
            <a:endParaRPr lang="en-US" noProof="0" dirty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legal and copyright disclaimers here.</a:t>
            </a:r>
            <a:endParaRPr lang="en-US" noProof="0" dirty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/>
          <p:nvPr userDrawn="1"/>
        </p:nvSpPr>
        <p:spPr>
          <a:xfrm>
            <a:off x="6486525" y="6324600"/>
            <a:ext cx="9810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>
                <a:latin typeface="Trebuchet MS" charset="0"/>
                <a:hlinkClick r:id="rId2"/>
              </a:rPr>
              <a:t>www.eoi.es</a:t>
            </a:r>
            <a:endParaRPr lang="es-ES_tradnl" sz="1200">
              <a:latin typeface="Trebuchet MS" charset="0"/>
            </a:endParaRPr>
          </a:p>
          <a:p>
            <a:pPr>
              <a:defRPr/>
            </a:pPr>
            <a:endParaRPr lang="es-ES_tradnl">
              <a:latin typeface="Trebuchet M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400800" cy="1470025"/>
          </a:xfrm>
          <a:solidFill>
            <a:srgbClr val="7DB61C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105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April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3" r:id="rId2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c.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www.pwc.es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white">
          <a:xfrm>
            <a:off x="1971675" y="762000"/>
            <a:ext cx="5343525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 err="1" smtClean="0"/>
              <a:t>Implicaciones</a:t>
            </a:r>
            <a:r>
              <a:rPr lang="en-US" i="0" dirty="0" smtClean="0"/>
              <a:t> para la </a:t>
            </a:r>
            <a:r>
              <a:rPr lang="en-US" i="0" dirty="0" err="1" smtClean="0"/>
              <a:t>economía</a:t>
            </a:r>
            <a:r>
              <a:rPr lang="en-US" i="0" dirty="0" smtClean="0"/>
              <a:t> </a:t>
            </a:r>
            <a:r>
              <a:rPr lang="en-US" i="0" dirty="0" err="1" smtClean="0"/>
              <a:t>española</a:t>
            </a:r>
            <a:endParaRPr lang="en-US" sz="24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200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/>
          <a:stretch/>
        </p:blipFill>
        <p:spPr bwMode="auto">
          <a:xfrm>
            <a:off x="4887111" y="2819400"/>
            <a:ext cx="288528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 bwMode="white">
          <a:xfrm>
            <a:off x="1971675" y="2057400"/>
            <a:ext cx="5343525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dirty="0" smtClean="0"/>
              <a:t>Mª Luz </a:t>
            </a:r>
            <a:r>
              <a:rPr lang="en-US" sz="2000" i="0" dirty="0" err="1" smtClean="0"/>
              <a:t>Castilla</a:t>
            </a:r>
            <a:r>
              <a:rPr lang="en-US" sz="2000" i="0" dirty="0" smtClean="0"/>
              <a:t>, </a:t>
            </a:r>
            <a:r>
              <a:rPr lang="en-US" sz="2000" b="0" i="0" dirty="0" err="1" smtClean="0"/>
              <a:t>Coordinadora</a:t>
            </a:r>
            <a:r>
              <a:rPr lang="en-US" sz="2000" b="0" i="0" dirty="0" smtClean="0"/>
              <a:t> del </a:t>
            </a:r>
            <a:r>
              <a:rPr lang="en-US" sz="2000" b="0" i="0" dirty="0" err="1" smtClean="0"/>
              <a:t>Grupo</a:t>
            </a:r>
            <a:r>
              <a:rPr lang="en-US" sz="2000" b="0" i="0" dirty="0" smtClean="0"/>
              <a:t> </a:t>
            </a:r>
            <a:r>
              <a:rPr lang="en-US" sz="2000" b="0" i="0" dirty="0" err="1" smtClean="0"/>
              <a:t>Español</a:t>
            </a:r>
            <a:r>
              <a:rPr lang="en-US" sz="2000" b="0" i="0" dirty="0" smtClean="0"/>
              <a:t> de </a:t>
            </a:r>
            <a:r>
              <a:rPr lang="en-US" sz="2000" b="0" i="0" dirty="0" err="1" smtClean="0"/>
              <a:t>Crecimiento</a:t>
            </a:r>
            <a:r>
              <a:rPr lang="en-US" sz="2000" b="0" i="0" dirty="0" smtClean="0"/>
              <a:t> Verde, Socio de PwC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magnitud</a:t>
            </a:r>
            <a:r>
              <a:rPr lang="en-US" dirty="0" smtClean="0"/>
              <a:t> del </a:t>
            </a:r>
            <a:r>
              <a:rPr lang="en-US" dirty="0" err="1" smtClean="0"/>
              <a:t>reto</a:t>
            </a:r>
            <a:r>
              <a:rPr lang="en-US" dirty="0" smtClean="0"/>
              <a:t> de los 2ºC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22049" r="16032" b="16146"/>
          <a:stretch/>
        </p:blipFill>
        <p:spPr bwMode="auto">
          <a:xfrm>
            <a:off x="685800" y="1676400"/>
            <a:ext cx="7542656" cy="41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Escenarios</a:t>
            </a:r>
            <a:r>
              <a:rPr lang="en-US" dirty="0" smtClean="0"/>
              <a:t> de </a:t>
            </a:r>
            <a:r>
              <a:rPr lang="en-US" dirty="0" err="1" smtClean="0"/>
              <a:t>mitigación</a:t>
            </a:r>
            <a:r>
              <a:rPr lang="en-US" dirty="0" smtClean="0"/>
              <a:t> para </a:t>
            </a:r>
            <a:r>
              <a:rPr lang="en-US" dirty="0" err="1" smtClean="0"/>
              <a:t>España</a:t>
            </a:r>
            <a:r>
              <a:rPr lang="en-US" dirty="0" smtClean="0"/>
              <a:t>: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12069" r="32121" b="12069"/>
          <a:stretch/>
        </p:blipFill>
        <p:spPr bwMode="auto">
          <a:xfrm>
            <a:off x="533400" y="1828800"/>
            <a:ext cx="6037505" cy="43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477000" y="2209800"/>
            <a:ext cx="2362200" cy="34778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Crecimiento </a:t>
            </a:r>
            <a:r>
              <a:rPr lang="es-ES_tradnl" sz="2000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emisiones (vs 1990) entre  </a:t>
            </a:r>
            <a:r>
              <a:rPr lang="es-ES_tradnl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+</a:t>
            </a:r>
            <a:r>
              <a:rPr lang="es-ES_tradnl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72% </a:t>
            </a:r>
            <a:r>
              <a:rPr lang="es-ES_tradnl" sz="2000" dirty="0">
                <a:solidFill>
                  <a:schemeClr val="bg1"/>
                </a:solidFill>
                <a:latin typeface="Georgia" panose="02040502050405020303" pitchFamily="18" charset="0"/>
              </a:rPr>
              <a:t>y</a:t>
            </a:r>
            <a:r>
              <a:rPr lang="es-ES_tradnl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+83% </a:t>
            </a: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si no </a:t>
            </a:r>
            <a:r>
              <a:rPr lang="es-ES_tradnl" sz="2000" dirty="0">
                <a:solidFill>
                  <a:schemeClr val="bg1"/>
                </a:solidFill>
                <a:latin typeface="Georgia" panose="02040502050405020303" pitchFamily="18" charset="0"/>
              </a:rPr>
              <a:t>se ponen en marcha más actuaciones que las ya implantad</a:t>
            </a:r>
            <a:r>
              <a:rPr lang="es-ES_tradnl" dirty="0">
                <a:solidFill>
                  <a:schemeClr val="bg1"/>
                </a:solidFill>
                <a:latin typeface="Georgia" panose="02040502050405020303" pitchFamily="18" charset="0"/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996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13715" r="34578" b="15104"/>
          <a:stretch/>
        </p:blipFill>
        <p:spPr bwMode="auto">
          <a:xfrm>
            <a:off x="250825" y="1600200"/>
            <a:ext cx="5791200" cy="439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172200" y="2603497"/>
            <a:ext cx="2362200" cy="2677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Decrecimiento </a:t>
            </a:r>
            <a:r>
              <a:rPr lang="es-ES_tradnl" sz="2000" dirty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emisiones entre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_tradnl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es-ES_tradnl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7 </a:t>
            </a:r>
            <a:r>
              <a:rPr lang="es-ES_tradnl" sz="2000" dirty="0">
                <a:solidFill>
                  <a:schemeClr val="bg1"/>
                </a:solidFill>
                <a:latin typeface="Georgia" panose="02040502050405020303" pitchFamily="18" charset="0"/>
              </a:rPr>
              <a:t>y</a:t>
            </a:r>
            <a:r>
              <a:rPr lang="es-ES_tradnl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-17% </a:t>
            </a: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si se apuesta por  </a:t>
            </a:r>
            <a:r>
              <a:rPr lang="es-ES_tradnl" sz="2000" dirty="0">
                <a:solidFill>
                  <a:schemeClr val="bg1"/>
                </a:solidFill>
                <a:latin typeface="Georgia" panose="02040502050405020303" pitchFamily="18" charset="0"/>
              </a:rPr>
              <a:t>la innovación y el desarrollo </a:t>
            </a:r>
            <a:r>
              <a:rPr lang="es-ES_tradn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tecnológico</a:t>
            </a:r>
            <a:endParaRPr lang="es-ES_tradnl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Escenarios</a:t>
            </a:r>
            <a:r>
              <a:rPr lang="en-US" dirty="0" smtClean="0"/>
              <a:t> de </a:t>
            </a:r>
            <a:r>
              <a:rPr lang="en-US" dirty="0" err="1" smtClean="0"/>
              <a:t>mitigación</a:t>
            </a:r>
            <a:r>
              <a:rPr lang="en-US" dirty="0" smtClean="0"/>
              <a:t>  para </a:t>
            </a:r>
            <a:r>
              <a:rPr lang="en-US" dirty="0" err="1" smtClean="0"/>
              <a:t>España</a:t>
            </a:r>
            <a:r>
              <a:rPr lang="en-US" dirty="0" smtClean="0"/>
              <a:t>: </a:t>
            </a:r>
            <a:r>
              <a:rPr lang="en-US" dirty="0" err="1" smtClean="0"/>
              <a:t>Apuesta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03" y="1524000"/>
            <a:ext cx="5440497" cy="49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Inversión global hacia una economía baja en carbono</a:t>
            </a:r>
            <a:endParaRPr lang="en-GB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</p:spPr>
        <p:txBody>
          <a:bodyPr/>
          <a:lstStyle/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32656" y="3276600"/>
            <a:ext cx="2086744" cy="190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es-ES" sz="5400" b="1" dirty="0" smtClean="0">
                <a:solidFill>
                  <a:srgbClr val="FFFFFF"/>
                </a:solidFill>
                <a:latin typeface="Georgia" pitchFamily="18" charset="0"/>
              </a:rPr>
              <a:t>34</a:t>
            </a:r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 trillones USD </a:t>
            </a: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2012</a:t>
            </a:r>
          </a:p>
          <a:p>
            <a:pPr lvl="0" algn="ctr"/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(2014-2035)  </a:t>
            </a:r>
            <a:endParaRPr lang="es-ES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 bwMode="ltGray">
          <a:xfrm>
            <a:off x="228600" y="5181600"/>
            <a:ext cx="504056" cy="144016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24468" y="2078653"/>
            <a:ext cx="2323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Global investments needed in low-carbon </a:t>
            </a:r>
            <a:r>
              <a:rPr lang="en-US" sz="1400" dirty="0" smtClean="0">
                <a:solidFill>
                  <a:schemeClr val="tx2"/>
                </a:solidFill>
              </a:rPr>
              <a:t>technologies according </a:t>
            </a:r>
            <a:r>
              <a:rPr lang="en-US" sz="1400" dirty="0">
                <a:solidFill>
                  <a:schemeClr val="tx2"/>
                </a:solidFill>
              </a:rPr>
              <a:t>to the IEA’s 450 scenario</a:t>
            </a:r>
          </a:p>
        </p:txBody>
      </p:sp>
    </p:spTree>
    <p:extLst>
      <p:ext uri="{BB962C8B-B14F-4D97-AF65-F5344CB8AC3E}">
        <p14:creationId xmlns:p14="http://schemas.microsoft.com/office/powerpoint/2010/main" val="42614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48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741312"/>
            <a:ext cx="8077200" cy="914400"/>
          </a:xfrm>
        </p:spPr>
        <p:txBody>
          <a:bodyPr/>
          <a:lstStyle/>
          <a:p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 Verde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573898" y="1411603"/>
            <a:ext cx="7579501" cy="4881659"/>
            <a:chOff x="879038" y="1570872"/>
            <a:chExt cx="7427058" cy="4702805"/>
          </a:xfrm>
        </p:grpSpPr>
        <p:sp>
          <p:nvSpPr>
            <p:cNvPr id="897028" name="Rectangle 4"/>
            <p:cNvSpPr>
              <a:spLocks noChangeArrowheads="1"/>
            </p:cNvSpPr>
            <p:nvPr/>
          </p:nvSpPr>
          <p:spPr bwMode="auto">
            <a:xfrm>
              <a:off x="879038" y="1570872"/>
              <a:ext cx="4390231" cy="27161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Descarbonización</a:t>
              </a:r>
              <a:r>
                <a:rPr lang="en-US" sz="2400" b="1" dirty="0" smtClean="0">
                  <a:solidFill>
                    <a:schemeClr val="bg1"/>
                  </a:solidFill>
                  <a:latin typeface="Georgia" pitchFamily="18" charset="0"/>
                </a:rPr>
                <a:t> del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sistema</a:t>
              </a:r>
              <a:r>
                <a:rPr lang="en-US" sz="24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eléctrico</a:t>
              </a:r>
              <a:r>
                <a:rPr lang="en-US" sz="24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español</a:t>
              </a:r>
              <a:endParaRPr lang="en-US" sz="2400" b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Más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renovables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: </a:t>
              </a:r>
              <a:r>
                <a:rPr lang="en-US" sz="4000" b="1" dirty="0">
                  <a:solidFill>
                    <a:schemeClr val="bg1"/>
                  </a:solidFill>
                  <a:latin typeface="Georgia" pitchFamily="18" charset="0"/>
                </a:rPr>
                <a:t>40%</a:t>
              </a:r>
            </a:p>
          </p:txBody>
        </p:sp>
        <p:sp>
          <p:nvSpPr>
            <p:cNvPr id="897030" name="Rectangle 6"/>
            <p:cNvSpPr>
              <a:spLocks noChangeArrowheads="1"/>
            </p:cNvSpPr>
            <p:nvPr/>
          </p:nvSpPr>
          <p:spPr bwMode="auto">
            <a:xfrm>
              <a:off x="5244732" y="1825967"/>
              <a:ext cx="3061364" cy="236691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Transporte</a:t>
              </a:r>
              <a:endParaRPr lang="en-US" sz="2400" b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endParaRPr lang="en-US" sz="2400" b="1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Biocombustibles</a:t>
              </a:r>
              <a:endParaRPr lang="en-US" sz="2000" i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Tpte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. 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ferroviario</a:t>
              </a:r>
              <a:endParaRPr lang="en-US" sz="2000" i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Vehículo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eléctrico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   </a:t>
              </a:r>
              <a:endParaRPr lang="en-US" sz="2000" i="1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endParaRPr lang="en-US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97034" name="Rectangle 10"/>
            <p:cNvSpPr>
              <a:spLocks noChangeArrowheads="1"/>
            </p:cNvSpPr>
            <p:nvPr/>
          </p:nvSpPr>
          <p:spPr bwMode="auto">
            <a:xfrm>
              <a:off x="1009321" y="4107629"/>
              <a:ext cx="4011409" cy="21660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endParaRPr lang="en-US" sz="2400" b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Eficiencia</a:t>
              </a:r>
              <a:r>
                <a:rPr lang="en-US" sz="24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Georgia" pitchFamily="18" charset="0"/>
                </a:rPr>
                <a:t>energética</a:t>
              </a:r>
              <a:endParaRPr lang="en-US" sz="2400" b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endParaRPr lang="en-US" sz="2000" i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-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Vehículo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eléctrico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-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Rehabilitación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edificios</a:t>
              </a:r>
              <a:endParaRPr lang="en-US" sz="2000" i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-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Edificios</a:t>
              </a: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cero </a:t>
              </a:r>
              <a:r>
                <a:rPr lang="en-US" sz="2000" i="1" dirty="0" err="1" smtClean="0">
                  <a:solidFill>
                    <a:schemeClr val="bg1"/>
                  </a:solidFill>
                  <a:latin typeface="Georgia" pitchFamily="18" charset="0"/>
                </a:rPr>
                <a:t>emisiones</a:t>
              </a:r>
              <a:endParaRPr lang="en-US" sz="2000" i="1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algn="r" eaLnBrk="0" hangingPunct="0">
                <a:spcBef>
                  <a:spcPct val="0"/>
                </a:spcBef>
                <a:spcAft>
                  <a:spcPct val="0"/>
                </a:spcAft>
                <a:buSzTx/>
              </a:pPr>
              <a:r>
                <a:rPr lang="en-US" sz="2000" i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endParaRPr lang="en-US" sz="2000" i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 smtClean="0"/>
              <a:t>Nota: </a:t>
            </a:r>
            <a:r>
              <a:rPr lang="en-US" sz="800" dirty="0" err="1" smtClean="0"/>
              <a:t>Datos</a:t>
            </a:r>
            <a:r>
              <a:rPr lang="en-US" sz="800" dirty="0" smtClean="0"/>
              <a:t> de % para el 2033. </a:t>
            </a:r>
            <a:r>
              <a:rPr lang="en-US" sz="800" dirty="0" err="1" smtClean="0"/>
              <a:t>Agricultura</a:t>
            </a:r>
            <a:r>
              <a:rPr lang="en-US" sz="800" dirty="0" smtClean="0"/>
              <a:t> </a:t>
            </a:r>
            <a:r>
              <a:rPr lang="en-US" sz="800" dirty="0" err="1" smtClean="0"/>
              <a:t>ecológica</a:t>
            </a:r>
            <a:r>
              <a:rPr lang="en-US" sz="800" dirty="0" smtClean="0"/>
              <a:t> actual  </a:t>
            </a:r>
            <a:endParaRPr lang="en-US" sz="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14400" y="4741015"/>
            <a:ext cx="1295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eorgia" pitchFamily="18" charset="0"/>
              </a:rPr>
              <a:t>30%</a:t>
            </a:r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800600" y="3931735"/>
            <a:ext cx="1678472" cy="23749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Turismo</a:t>
            </a:r>
            <a:endParaRPr lang="en-US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0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 eaLnBrk="0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algn="r" eaLnBrk="0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sz="2000" i="1" dirty="0" err="1" smtClean="0">
                <a:solidFill>
                  <a:schemeClr val="bg1"/>
                </a:solidFill>
                <a:latin typeface="Georgia" pitchFamily="18" charset="0"/>
              </a:rPr>
              <a:t>Patrimonio</a:t>
            </a: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Georgia" pitchFamily="18" charset="0"/>
              </a:rPr>
              <a:t>biológico</a:t>
            </a: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     </a:t>
            </a:r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  <a:p>
            <a:pPr algn="r" eaLnBrk="0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77000" y="3847575"/>
            <a:ext cx="2360128" cy="22484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Agricultura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ecológica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sz="2000" i="1" dirty="0">
                <a:solidFill>
                  <a:schemeClr val="bg1"/>
                </a:solidFill>
                <a:latin typeface="Georgia" pitchFamily="18" charset="0"/>
              </a:rPr>
              <a:t>5%  de la </a:t>
            </a:r>
            <a:r>
              <a:rPr lang="en-US" sz="2000" i="1" dirty="0" err="1" smtClean="0">
                <a:solidFill>
                  <a:schemeClr val="bg1"/>
                </a:solidFill>
                <a:latin typeface="Georgia" pitchFamily="18" charset="0"/>
              </a:rPr>
              <a:t>superficie</a:t>
            </a:r>
            <a:endParaRPr lang="en-US" sz="20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Georgia" pitchFamily="18" charset="0"/>
              </a:rPr>
              <a:t>agrícola</a:t>
            </a:r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96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93508" y="5936829"/>
            <a:ext cx="1527048" cy="152400"/>
          </a:xfrm>
          <a:ln>
            <a:noFill/>
            <a:prstDash val="sysDash"/>
          </a:ln>
        </p:spPr>
        <p:txBody>
          <a:bodyPr/>
          <a:lstStyle/>
          <a:p>
            <a:fld id="{3B65E225-21B6-4A32-9C5D-1A367BBA3452}" type="slidenum">
              <a:rPr lang="en-GB" smtClean="0">
                <a:latin typeface="Georgia" pitchFamily="18" charset="0"/>
              </a:rPr>
              <a:pPr/>
              <a:t>7</a:t>
            </a:fld>
            <a:endParaRPr lang="en-GB" dirty="0">
              <a:latin typeface="Georgia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1054" y="3176860"/>
            <a:ext cx="2356946" cy="1523877"/>
          </a:xfrm>
          <a:prstGeom prst="rect">
            <a:avLst/>
          </a:prstGeom>
          <a:solidFill>
            <a:srgbClr val="A3202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Promover la investigación  y la innovación </a:t>
            </a:r>
            <a:endParaRPr lang="es-ES" sz="2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57056" y="4828708"/>
            <a:ext cx="2305582" cy="1516504"/>
          </a:xfrm>
          <a:prstGeom prst="rect">
            <a:avLst/>
          </a:prstGeom>
          <a:solidFill>
            <a:srgbClr val="A3202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Medición, reducción  y transparencia </a:t>
            </a:r>
            <a:endParaRPr lang="es-ES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74730" y="1295400"/>
            <a:ext cx="3026988" cy="1521420"/>
          </a:xfrm>
          <a:prstGeom prst="rect">
            <a:avLst/>
          </a:prstGeom>
          <a:solidFill>
            <a:srgbClr val="EB8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Marco regulatorio estable, sin trabas, coordinado </a:t>
            </a:r>
            <a:endParaRPr lang="es-ES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56656" y="4833044"/>
            <a:ext cx="2291481" cy="1521420"/>
          </a:xfrm>
          <a:prstGeom prst="rect">
            <a:avLst/>
          </a:prstGeom>
          <a:solidFill>
            <a:srgbClr val="EB8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Sensibilización </a:t>
            </a:r>
            <a:endParaRPr lang="es-E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835696" y="1304652"/>
            <a:ext cx="2296771" cy="15165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Reconocer el potencial. Apostar por políticas</a:t>
            </a:r>
            <a:endParaRPr lang="es-E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95115" y="3062756"/>
            <a:ext cx="2296770" cy="1523877"/>
          </a:xfrm>
          <a:prstGeom prst="rect">
            <a:avLst/>
          </a:prstGeom>
          <a:solidFill>
            <a:srgbClr val="FFB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Georgia" pitchFamily="18" charset="0"/>
              </a:rPr>
              <a:t>Mecanismos de financiación y fiscalidad  </a:t>
            </a:r>
            <a:endParaRPr lang="es-E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446330" y="3062756"/>
            <a:ext cx="2469070" cy="1523877"/>
          </a:xfrm>
          <a:prstGeom prst="rect">
            <a:avLst/>
          </a:prstGeom>
          <a:solidFill>
            <a:srgbClr val="E0301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Georgia" pitchFamily="18" charset="0"/>
              </a:rPr>
              <a:t>Incentivar colaboración público-privada </a:t>
            </a:r>
            <a:endParaRPr lang="es-ES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14 Rectángulo"/>
          <p:cNvSpPr/>
          <p:nvPr/>
        </p:nvSpPr>
        <p:spPr bwMode="ltGray">
          <a:xfrm>
            <a:off x="179512" y="4689028"/>
            <a:ext cx="504056" cy="144016"/>
          </a:xfrm>
          <a:prstGeom prst="rect">
            <a:avLst/>
          </a:prstGeom>
          <a:solidFill>
            <a:srgbClr val="A3202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16 Rectángulo"/>
          <p:cNvSpPr/>
          <p:nvPr/>
        </p:nvSpPr>
        <p:spPr bwMode="ltGray">
          <a:xfrm>
            <a:off x="1331640" y="2816820"/>
            <a:ext cx="504056" cy="144016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20 Rectángulo"/>
          <p:cNvSpPr/>
          <p:nvPr/>
        </p:nvSpPr>
        <p:spPr bwMode="ltGray">
          <a:xfrm>
            <a:off x="4572000" y="2816820"/>
            <a:ext cx="504056" cy="144016"/>
          </a:xfrm>
          <a:prstGeom prst="rect">
            <a:avLst/>
          </a:prstGeom>
          <a:solidFill>
            <a:srgbClr val="EB8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22 Rectángulo"/>
          <p:cNvSpPr/>
          <p:nvPr/>
        </p:nvSpPr>
        <p:spPr bwMode="ltGray">
          <a:xfrm>
            <a:off x="3124200" y="4545012"/>
            <a:ext cx="504056" cy="144016"/>
          </a:xfrm>
          <a:prstGeom prst="rect">
            <a:avLst/>
          </a:prstGeom>
          <a:solidFill>
            <a:srgbClr val="FFB6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ltGray">
          <a:xfrm>
            <a:off x="5943600" y="4545012"/>
            <a:ext cx="471868" cy="144016"/>
          </a:xfrm>
          <a:prstGeom prst="rect">
            <a:avLst/>
          </a:prstGeom>
          <a:solidFill>
            <a:srgbClr val="E0301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24 Rectángulo"/>
          <p:cNvSpPr/>
          <p:nvPr/>
        </p:nvSpPr>
        <p:spPr bwMode="ltGray">
          <a:xfrm>
            <a:off x="1752600" y="6345212"/>
            <a:ext cx="504056" cy="144016"/>
          </a:xfrm>
          <a:prstGeom prst="rect">
            <a:avLst/>
          </a:prstGeom>
          <a:solidFill>
            <a:srgbClr val="EB8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25 Rectángulo"/>
          <p:cNvSpPr/>
          <p:nvPr/>
        </p:nvSpPr>
        <p:spPr bwMode="ltGray">
          <a:xfrm>
            <a:off x="4953000" y="6345212"/>
            <a:ext cx="504056" cy="144016"/>
          </a:xfrm>
          <a:prstGeom prst="rect">
            <a:avLst/>
          </a:prstGeom>
          <a:solidFill>
            <a:srgbClr val="A3202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517848" y="685800"/>
            <a:ext cx="8610600" cy="510952"/>
          </a:xfrm>
        </p:spPr>
        <p:txBody>
          <a:bodyPr>
            <a:noAutofit/>
          </a:bodyPr>
          <a:lstStyle/>
          <a:p>
            <a:r>
              <a:rPr lang="en-US" sz="2300" dirty="0" err="1" smtClean="0"/>
              <a:t>Recomendaciones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/>
        </p:nvSpPr>
        <p:spPr>
          <a:xfrm>
            <a:off x="392460" y="4404320"/>
            <a:ext cx="8294340" cy="21922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 PricewaterhouseCoopers, S.L. </a:t>
            </a:r>
            <a:r>
              <a:rPr lang="en-US" dirty="0" err="1" smtClean="0"/>
              <a:t>Todos</a:t>
            </a:r>
            <a:r>
              <a:rPr lang="en-US" dirty="0" smtClean="0"/>
              <a:t> los derechos </a:t>
            </a:r>
            <a:r>
              <a:rPr lang="en-US" dirty="0" err="1" smtClean="0"/>
              <a:t>reservados</a:t>
            </a:r>
            <a:r>
              <a:rPr lang="en-US" dirty="0" smtClean="0"/>
              <a:t>. "PwC" se </a:t>
            </a:r>
            <a:r>
              <a:rPr lang="en-US" dirty="0" err="1" smtClean="0"/>
              <a:t>refiere</a:t>
            </a:r>
            <a:r>
              <a:rPr lang="en-US" dirty="0" smtClean="0"/>
              <a:t> a PricewaterhouseCoopers, S.L, firma </a:t>
            </a:r>
            <a:r>
              <a:rPr lang="en-US" dirty="0" err="1" smtClean="0"/>
              <a:t>miembro</a:t>
            </a:r>
            <a:r>
              <a:rPr lang="en-US" dirty="0" smtClean="0"/>
              <a:t> de PricewaterhouseCoopers International Limited;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entidad</a:t>
            </a:r>
            <a:r>
              <a:rPr lang="en-US" dirty="0" smtClean="0"/>
              <a:t> legal </a:t>
            </a:r>
            <a:r>
              <a:rPr lang="en-US" dirty="0" err="1" smtClean="0"/>
              <a:t>separada</a:t>
            </a:r>
            <a:r>
              <a:rPr lang="en-US" dirty="0" smtClean="0"/>
              <a:t> e </a:t>
            </a:r>
            <a:r>
              <a:rPr lang="en-US" dirty="0" err="1" smtClean="0"/>
              <a:t>independiente</a:t>
            </a:r>
            <a:r>
              <a:rPr lang="en-US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www.pwc.es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mariluz.castilla@es.pwc.com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Templeton &amp; Webster GmbH"/>
  <p:tag name="MASTERVERSION" val="1_1"/>
  <p:tag name="SLIDEMODDATE" val="27.02.05"/>
  <p:tag name="S_LAYOUT" val="CENTER"/>
</p:tagLst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274</Words>
  <Application>Microsoft Office PowerPoint</Application>
  <PresentationFormat>Presentación en pantalla (4:3)</PresentationFormat>
  <Paragraphs>63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PwC</vt:lpstr>
      <vt:lpstr>Presentación de PowerPoint</vt:lpstr>
      <vt:lpstr>La magnitud del reto de los 2ºC</vt:lpstr>
      <vt:lpstr>Escenarios de mitigación para España: BaU </vt:lpstr>
      <vt:lpstr>Escenarios de mitigación  para España: Apuesta  </vt:lpstr>
      <vt:lpstr>Inversión global hacia una economía baja en carbono</vt:lpstr>
      <vt:lpstr>Oportunidades de Crecimiento Verde</vt:lpstr>
      <vt:lpstr>Recomendaciones</vt:lpstr>
      <vt:lpstr>www.pwc.es     mariluz.castilla@es.pwc.com</vt:lpstr>
    </vt:vector>
  </TitlesOfParts>
  <Company>PwC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Maria_Luz Castilla Porquet</dc:creator>
  <cp:lastModifiedBy>Maria_Luz Castilla Porquet</cp:lastModifiedBy>
  <cp:revision>204</cp:revision>
  <dcterms:created xsi:type="dcterms:W3CDTF">2010-09-07T13:26:45Z</dcterms:created>
  <dcterms:modified xsi:type="dcterms:W3CDTF">2015-05-17T19:45:58Z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