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7" r:id="rId4"/>
    <p:sldId id="256" r:id="rId5"/>
    <p:sldId id="259"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A6A3"/>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AB4228-CCB6-408B-B499-1E1C0669C06B}" v="4" dt="2022-03-10T11:13:34.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ÍA ÁNGELES CADARSO VECINA" userId="d0118b91-65ea-4ee8-9819-05aeba20f368" providerId="ADAL" clId="{73AB4228-CCB6-408B-B499-1E1C0669C06B}"/>
    <pc:docChg chg="custSel modSld">
      <pc:chgData name="MARÍA ÁNGELES CADARSO VECINA" userId="d0118b91-65ea-4ee8-9819-05aeba20f368" providerId="ADAL" clId="{73AB4228-CCB6-408B-B499-1E1C0669C06B}" dt="2022-03-10T11:13:34.946" v="21"/>
      <pc:docMkLst>
        <pc:docMk/>
      </pc:docMkLst>
      <pc:sldChg chg="addSp modSp">
        <pc:chgData name="MARÍA ÁNGELES CADARSO VECINA" userId="d0118b91-65ea-4ee8-9819-05aeba20f368" providerId="ADAL" clId="{73AB4228-CCB6-408B-B499-1E1C0669C06B}" dt="2022-03-10T11:13:30.611" v="20"/>
        <pc:sldMkLst>
          <pc:docMk/>
          <pc:sldMk cId="2783003966" sldId="256"/>
        </pc:sldMkLst>
        <pc:picChg chg="add mod">
          <ac:chgData name="MARÍA ÁNGELES CADARSO VECINA" userId="d0118b91-65ea-4ee8-9819-05aeba20f368" providerId="ADAL" clId="{73AB4228-CCB6-408B-B499-1E1C0669C06B}" dt="2022-03-10T11:13:30.611" v="20"/>
          <ac:picMkLst>
            <pc:docMk/>
            <pc:sldMk cId="2783003966" sldId="256"/>
            <ac:picMk id="8" creationId="{7AB1815F-9351-43F8-B23F-1D344D8AC447}"/>
          </ac:picMkLst>
        </pc:picChg>
      </pc:sldChg>
      <pc:sldChg chg="addSp modSp mod">
        <pc:chgData name="MARÍA ÁNGELES CADARSO VECINA" userId="d0118b91-65ea-4ee8-9819-05aeba20f368" providerId="ADAL" clId="{73AB4228-CCB6-408B-B499-1E1C0669C06B}" dt="2022-03-10T11:13:28.221" v="19"/>
        <pc:sldMkLst>
          <pc:docMk/>
          <pc:sldMk cId="4145904734" sldId="257"/>
        </pc:sldMkLst>
        <pc:spChg chg="mod">
          <ac:chgData name="MARÍA ÁNGELES CADARSO VECINA" userId="d0118b91-65ea-4ee8-9819-05aeba20f368" providerId="ADAL" clId="{73AB4228-CCB6-408B-B499-1E1C0669C06B}" dt="2022-03-10T09:15:49.869" v="3" actId="20577"/>
          <ac:spMkLst>
            <pc:docMk/>
            <pc:sldMk cId="4145904734" sldId="257"/>
            <ac:spMk id="17" creationId="{00000000-0000-0000-0000-000000000000}"/>
          </ac:spMkLst>
        </pc:spChg>
        <pc:picChg chg="add mod">
          <ac:chgData name="MARÍA ÁNGELES CADARSO VECINA" userId="d0118b91-65ea-4ee8-9819-05aeba20f368" providerId="ADAL" clId="{73AB4228-CCB6-408B-B499-1E1C0669C06B}" dt="2022-03-10T11:13:28.221" v="19"/>
          <ac:picMkLst>
            <pc:docMk/>
            <pc:sldMk cId="4145904734" sldId="257"/>
            <ac:picMk id="18" creationId="{905866AB-FBC6-4C2F-8394-FD2F21A6C765}"/>
          </ac:picMkLst>
        </pc:picChg>
      </pc:sldChg>
      <pc:sldChg chg="addSp modSp">
        <pc:chgData name="MARÍA ÁNGELES CADARSO VECINA" userId="d0118b91-65ea-4ee8-9819-05aeba20f368" providerId="ADAL" clId="{73AB4228-CCB6-408B-B499-1E1C0669C06B}" dt="2022-03-10T11:13:24.922" v="18"/>
        <pc:sldMkLst>
          <pc:docMk/>
          <pc:sldMk cId="903138985" sldId="258"/>
        </pc:sldMkLst>
        <pc:picChg chg="add mod">
          <ac:chgData name="MARÍA ÁNGELES CADARSO VECINA" userId="d0118b91-65ea-4ee8-9819-05aeba20f368" providerId="ADAL" clId="{73AB4228-CCB6-408B-B499-1E1C0669C06B}" dt="2022-03-10T11:13:24.922" v="18"/>
          <ac:picMkLst>
            <pc:docMk/>
            <pc:sldMk cId="903138985" sldId="258"/>
            <ac:picMk id="9" creationId="{EEC105CD-D757-4B74-B150-D9DF795CAEBB}"/>
          </ac:picMkLst>
        </pc:picChg>
      </pc:sldChg>
      <pc:sldChg chg="addSp modSp">
        <pc:chgData name="MARÍA ÁNGELES CADARSO VECINA" userId="d0118b91-65ea-4ee8-9819-05aeba20f368" providerId="ADAL" clId="{73AB4228-CCB6-408B-B499-1E1C0669C06B}" dt="2022-03-10T11:13:34.946" v="21"/>
        <pc:sldMkLst>
          <pc:docMk/>
          <pc:sldMk cId="2739083196" sldId="259"/>
        </pc:sldMkLst>
        <pc:picChg chg="add mod">
          <ac:chgData name="MARÍA ÁNGELES CADARSO VECINA" userId="d0118b91-65ea-4ee8-9819-05aeba20f368" providerId="ADAL" clId="{73AB4228-CCB6-408B-B499-1E1C0669C06B}" dt="2022-03-10T11:13:34.946" v="21"/>
          <ac:picMkLst>
            <pc:docMk/>
            <pc:sldMk cId="2739083196" sldId="259"/>
            <ac:picMk id="19" creationId="{C7BCAFF8-CA40-4FA8-94B8-49C149284DE0}"/>
          </ac:picMkLst>
        </pc:picChg>
      </pc:sldChg>
      <pc:sldChg chg="addSp delSp modSp mod">
        <pc:chgData name="MARÍA ÁNGELES CADARSO VECINA" userId="d0118b91-65ea-4ee8-9819-05aeba20f368" providerId="ADAL" clId="{73AB4228-CCB6-408B-B499-1E1C0669C06B}" dt="2022-03-10T11:13:09.639" v="17" actId="14100"/>
        <pc:sldMkLst>
          <pc:docMk/>
          <pc:sldMk cId="2341507789" sldId="260"/>
        </pc:sldMkLst>
        <pc:spChg chg="add del mod">
          <ac:chgData name="MARÍA ÁNGELES CADARSO VECINA" userId="d0118b91-65ea-4ee8-9819-05aeba20f368" providerId="ADAL" clId="{73AB4228-CCB6-408B-B499-1E1C0669C06B}" dt="2022-03-10T11:11:12.716" v="13" actId="478"/>
          <ac:spMkLst>
            <pc:docMk/>
            <pc:sldMk cId="2341507789" sldId="260"/>
            <ac:spMk id="15" creationId="{0398D1A7-2111-4906-A8C8-734C211F0CA1}"/>
          </ac:spMkLst>
        </pc:spChg>
        <pc:picChg chg="add del mod">
          <ac:chgData name="MARÍA ÁNGELES CADARSO VECINA" userId="d0118b91-65ea-4ee8-9819-05aeba20f368" providerId="ADAL" clId="{73AB4228-CCB6-408B-B499-1E1C0669C06B}" dt="2022-03-10T11:13:01.861" v="15" actId="478"/>
          <ac:picMkLst>
            <pc:docMk/>
            <pc:sldMk cId="2341507789" sldId="260"/>
            <ac:picMk id="8" creationId="{682FBF4A-EDB3-4531-8E6C-D1A555427060}"/>
          </ac:picMkLst>
        </pc:picChg>
        <pc:picChg chg="add del">
          <ac:chgData name="MARÍA ÁNGELES CADARSO VECINA" userId="d0118b91-65ea-4ee8-9819-05aeba20f368" providerId="ADAL" clId="{73AB4228-CCB6-408B-B499-1E1C0669C06B}" dt="2022-03-10T11:06:10.254" v="7" actId="478"/>
          <ac:picMkLst>
            <pc:docMk/>
            <pc:sldMk cId="2341507789" sldId="260"/>
            <ac:picMk id="11" creationId="{F27D4C49-21C9-458D-8010-06FE650E7AD4}"/>
          </ac:picMkLst>
        </pc:picChg>
        <pc:picChg chg="add del">
          <ac:chgData name="MARÍA ÁNGELES CADARSO VECINA" userId="d0118b91-65ea-4ee8-9819-05aeba20f368" providerId="ADAL" clId="{73AB4228-CCB6-408B-B499-1E1C0669C06B}" dt="2022-03-10T11:09:55.069" v="9" actId="478"/>
          <ac:picMkLst>
            <pc:docMk/>
            <pc:sldMk cId="2341507789" sldId="260"/>
            <ac:picMk id="13" creationId="{82235059-C8E9-4442-AE39-6C4037245BAB}"/>
          </ac:picMkLst>
        </pc:picChg>
        <pc:picChg chg="add mod">
          <ac:chgData name="MARÍA ÁNGELES CADARSO VECINA" userId="d0118b91-65ea-4ee8-9819-05aeba20f368" providerId="ADAL" clId="{73AB4228-CCB6-408B-B499-1E1C0669C06B}" dt="2022-03-10T11:13:09.639" v="17" actId="14100"/>
          <ac:picMkLst>
            <pc:docMk/>
            <pc:sldMk cId="2341507789" sldId="260"/>
            <ac:picMk id="17" creationId="{44AC222E-0389-4EE7-98B3-EB165498823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GB"/>
          </a:p>
        </p:txBody>
      </p:sp>
      <p:sp>
        <p:nvSpPr>
          <p:cNvPr id="4" name="Marcador de fecha 3"/>
          <p:cNvSpPr>
            <a:spLocks noGrp="1"/>
          </p:cNvSpPr>
          <p:nvPr>
            <p:ph type="dt" sz="half" idx="10"/>
          </p:nvPr>
        </p:nvSpPr>
        <p:spPr/>
        <p:txBody>
          <a:bodyPr/>
          <a:lstStyle/>
          <a:p>
            <a:fld id="{46A4ACD9-D12E-43D9-8870-F3B00228EFB3}" type="datetimeFigureOut">
              <a:rPr lang="en-GB" smtClean="0"/>
              <a:t>10/03/2022</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399373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46A4ACD9-D12E-43D9-8870-F3B00228EFB3}" type="datetimeFigureOut">
              <a:rPr lang="en-GB" smtClean="0"/>
              <a:t>10/03/2022</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301295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GB"/>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46A4ACD9-D12E-43D9-8870-F3B00228EFB3}" type="datetimeFigureOut">
              <a:rPr lang="en-GB" smtClean="0"/>
              <a:t>10/03/2022</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179863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10"/>
          </p:nvPr>
        </p:nvSpPr>
        <p:spPr/>
        <p:txBody>
          <a:bodyPr/>
          <a:lstStyle/>
          <a:p>
            <a:fld id="{46A4ACD9-D12E-43D9-8870-F3B00228EFB3}" type="datetimeFigureOut">
              <a:rPr lang="en-GB" smtClean="0"/>
              <a:t>10/03/2022</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229608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GB"/>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6A4ACD9-D12E-43D9-8870-F3B00228EFB3}" type="datetimeFigureOut">
              <a:rPr lang="en-GB" smtClean="0"/>
              <a:t>10/03/2022</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203516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fecha 4"/>
          <p:cNvSpPr>
            <a:spLocks noGrp="1"/>
          </p:cNvSpPr>
          <p:nvPr>
            <p:ph type="dt" sz="half" idx="10"/>
          </p:nvPr>
        </p:nvSpPr>
        <p:spPr/>
        <p:txBody>
          <a:bodyPr/>
          <a:lstStyle/>
          <a:p>
            <a:fld id="{46A4ACD9-D12E-43D9-8870-F3B00228EFB3}" type="datetimeFigureOut">
              <a:rPr lang="en-GB" smtClean="0"/>
              <a:t>10/03/2022</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223069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GB"/>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7" name="Marcador de fecha 6"/>
          <p:cNvSpPr>
            <a:spLocks noGrp="1"/>
          </p:cNvSpPr>
          <p:nvPr>
            <p:ph type="dt" sz="half" idx="10"/>
          </p:nvPr>
        </p:nvSpPr>
        <p:spPr/>
        <p:txBody>
          <a:bodyPr/>
          <a:lstStyle/>
          <a:p>
            <a:fld id="{46A4ACD9-D12E-43D9-8870-F3B00228EFB3}" type="datetimeFigureOut">
              <a:rPr lang="en-GB" smtClean="0"/>
              <a:t>10/03/2022</a:t>
            </a:fld>
            <a:endParaRPr lang="en-GB"/>
          </a:p>
        </p:txBody>
      </p:sp>
      <p:sp>
        <p:nvSpPr>
          <p:cNvPr id="8" name="Marcador de pie de página 7"/>
          <p:cNvSpPr>
            <a:spLocks noGrp="1"/>
          </p:cNvSpPr>
          <p:nvPr>
            <p:ph type="ftr" sz="quarter" idx="11"/>
          </p:nvPr>
        </p:nvSpPr>
        <p:spPr/>
        <p:txBody>
          <a:bodyPr/>
          <a:lstStyle/>
          <a:p>
            <a:endParaRPr lang="en-GB"/>
          </a:p>
        </p:txBody>
      </p:sp>
      <p:sp>
        <p:nvSpPr>
          <p:cNvPr id="9" name="Marcador de número de diapositiva 8"/>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88884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
        <p:nvSpPr>
          <p:cNvPr id="3" name="Marcador de fecha 2"/>
          <p:cNvSpPr>
            <a:spLocks noGrp="1"/>
          </p:cNvSpPr>
          <p:nvPr>
            <p:ph type="dt" sz="half" idx="10"/>
          </p:nvPr>
        </p:nvSpPr>
        <p:spPr/>
        <p:txBody>
          <a:bodyPr/>
          <a:lstStyle/>
          <a:p>
            <a:fld id="{46A4ACD9-D12E-43D9-8870-F3B00228EFB3}" type="datetimeFigureOut">
              <a:rPr lang="en-GB" smtClean="0"/>
              <a:t>10/03/2022</a:t>
            </a:fld>
            <a:endParaRPr lang="en-GB"/>
          </a:p>
        </p:txBody>
      </p:sp>
      <p:sp>
        <p:nvSpPr>
          <p:cNvPr id="4" name="Marcador de pie de página 3"/>
          <p:cNvSpPr>
            <a:spLocks noGrp="1"/>
          </p:cNvSpPr>
          <p:nvPr>
            <p:ph type="ftr" sz="quarter" idx="11"/>
          </p:nvPr>
        </p:nvSpPr>
        <p:spPr/>
        <p:txBody>
          <a:bodyPr/>
          <a:lstStyle/>
          <a:p>
            <a:endParaRPr lang="en-GB"/>
          </a:p>
        </p:txBody>
      </p:sp>
      <p:sp>
        <p:nvSpPr>
          <p:cNvPr id="5" name="Marcador de número de diapositiva 4"/>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1702447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6A4ACD9-D12E-43D9-8870-F3B00228EFB3}" type="datetimeFigureOut">
              <a:rPr lang="en-GB" smtClean="0"/>
              <a:t>10/03/2022</a:t>
            </a:fld>
            <a:endParaRPr lang="en-GB"/>
          </a:p>
        </p:txBody>
      </p:sp>
      <p:sp>
        <p:nvSpPr>
          <p:cNvPr id="3" name="Marcador de pie de página 2"/>
          <p:cNvSpPr>
            <a:spLocks noGrp="1"/>
          </p:cNvSpPr>
          <p:nvPr>
            <p:ph type="ftr" sz="quarter" idx="11"/>
          </p:nvPr>
        </p:nvSpPr>
        <p:spPr/>
        <p:txBody>
          <a:bodyPr/>
          <a:lstStyle/>
          <a:p>
            <a:endParaRPr lang="en-GB"/>
          </a:p>
        </p:txBody>
      </p:sp>
      <p:sp>
        <p:nvSpPr>
          <p:cNvPr id="4" name="Marcador de número de diapositiva 3"/>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171285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6A4ACD9-D12E-43D9-8870-F3B00228EFB3}" type="datetimeFigureOut">
              <a:rPr lang="en-GB" smtClean="0"/>
              <a:t>10/03/2022</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118541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GB"/>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6A4ACD9-D12E-43D9-8870-F3B00228EFB3}" type="datetimeFigureOut">
              <a:rPr lang="en-GB" smtClean="0"/>
              <a:t>10/03/2022</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32E63ECA-6587-4F61-92FA-965068E9BDDF}" type="slidenum">
              <a:rPr lang="en-GB" smtClean="0"/>
              <a:t>‹Nº›</a:t>
            </a:fld>
            <a:endParaRPr lang="en-GB"/>
          </a:p>
        </p:txBody>
      </p:sp>
    </p:spTree>
    <p:extLst>
      <p:ext uri="{BB962C8B-B14F-4D97-AF65-F5344CB8AC3E}">
        <p14:creationId xmlns:p14="http://schemas.microsoft.com/office/powerpoint/2010/main" val="78410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GB"/>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4ACD9-D12E-43D9-8870-F3B00228EFB3}" type="datetimeFigureOut">
              <a:rPr lang="en-GB" smtClean="0"/>
              <a:t>10/03/2022</a:t>
            </a:fld>
            <a:endParaRPr lang="en-GB"/>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63ECA-6587-4F61-92FA-965068E9BDDF}" type="slidenum">
              <a:rPr lang="en-GB" smtClean="0"/>
              <a:t>‹Nº›</a:t>
            </a:fld>
            <a:endParaRPr lang="en-GB"/>
          </a:p>
        </p:txBody>
      </p:sp>
    </p:spTree>
    <p:extLst>
      <p:ext uri="{BB962C8B-B14F-4D97-AF65-F5344CB8AC3E}">
        <p14:creationId xmlns:p14="http://schemas.microsoft.com/office/powerpoint/2010/main" val="188034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redmentes.es/jornada-de-la-red-ment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2.png"/><Relationship Id="rId7"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mailto:redesmentes@gmail.com" TargetMode="External"/><Relationship Id="rId4" Type="http://schemas.openxmlformats.org/officeDocument/2006/relationships/hyperlink" Target="https://redmentes.es/jornada-de-la-red-mentes/"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2.png"/><Relationship Id="rId7" Type="http://schemas.openxmlformats.org/officeDocument/2006/relationships/image" Target="../media/image1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png"/><Relationship Id="rId10" Type="http://schemas.openxmlformats.org/officeDocument/2006/relationships/image" Target="../media/image3.jpe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49618" y="942975"/>
            <a:ext cx="10638744" cy="203749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600" b="1" dirty="0">
                <a:solidFill>
                  <a:srgbClr val="29A6A3"/>
                </a:solidFill>
                <a:ea typeface="+mn-ea"/>
                <a:cs typeface="+mn-cs"/>
              </a:rPr>
              <a:t>Jornada de la Red MENTES</a:t>
            </a:r>
          </a:p>
          <a:p>
            <a:r>
              <a:rPr lang="es-ES" sz="3600" b="1" dirty="0">
                <a:solidFill>
                  <a:srgbClr val="29A6A3"/>
                </a:solidFill>
                <a:ea typeface="+mn-ea"/>
                <a:cs typeface="+mn-cs"/>
              </a:rPr>
              <a:t>La Transición energética, una oportunidad para la recuperación económica</a:t>
            </a:r>
          </a:p>
          <a:p>
            <a:pPr algn="l"/>
            <a:r>
              <a:rPr lang="es-ES" sz="3200" b="1" dirty="0"/>
              <a:t/>
            </a:r>
            <a:br>
              <a:rPr lang="es-ES" sz="3200" b="1" dirty="0"/>
            </a:br>
            <a:endParaRPr lang="es-ES" sz="1800" dirty="0"/>
          </a:p>
        </p:txBody>
      </p:sp>
      <p:sp>
        <p:nvSpPr>
          <p:cNvPr id="5"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416" y="5960654"/>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p:cNvSpPr txBox="1">
            <a:spLocks/>
          </p:cNvSpPr>
          <p:nvPr/>
        </p:nvSpPr>
        <p:spPr>
          <a:xfrm>
            <a:off x="749618" y="2764304"/>
            <a:ext cx="6292132" cy="200779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ES" sz="2500" b="1" dirty="0">
                <a:solidFill>
                  <a:srgbClr val="29A6A3"/>
                </a:solidFill>
              </a:rPr>
              <a:t>Fecha: </a:t>
            </a:r>
            <a:r>
              <a:rPr lang="es-ES" sz="1800" dirty="0"/>
              <a:t>25 de mayo 2022 (previo al XVII Congreso de la Asociación Española para la Economía Energética)</a:t>
            </a:r>
          </a:p>
          <a:p>
            <a:pPr algn="l"/>
            <a:endParaRPr lang="es-ES" sz="1800" dirty="0"/>
          </a:p>
          <a:p>
            <a:pPr algn="l"/>
            <a:r>
              <a:rPr lang="es-ES" sz="2500" b="1" dirty="0">
                <a:solidFill>
                  <a:srgbClr val="29A6A3"/>
                </a:solidFill>
              </a:rPr>
              <a:t>Lugar de celebración: </a:t>
            </a:r>
            <a:r>
              <a:rPr lang="es-ES" sz="1800" dirty="0"/>
              <a:t>Universidad de Alcalá de Henares. Facultad de Ciencias Económicas, Empresariales y Turismo</a:t>
            </a:r>
            <a:r>
              <a:rPr lang="es-ES" sz="1800"/>
              <a:t>. </a:t>
            </a:r>
          </a:p>
          <a:p>
            <a:pPr algn="l"/>
            <a:r>
              <a:rPr lang="es-ES" sz="1800"/>
              <a:t>Plaza </a:t>
            </a:r>
            <a:r>
              <a:rPr lang="es-ES" sz="1800" dirty="0"/>
              <a:t>de la Victoria s/n, 28802 Alcalá de Henares, Madrid</a:t>
            </a:r>
          </a:p>
        </p:txBody>
      </p:sp>
      <p:sp>
        <p:nvSpPr>
          <p:cNvPr id="2" name="Rectángulo 1"/>
          <p:cNvSpPr/>
          <p:nvPr/>
        </p:nvSpPr>
        <p:spPr>
          <a:xfrm>
            <a:off x="749618" y="5029592"/>
            <a:ext cx="4705006" cy="646331"/>
          </a:xfrm>
          <a:prstGeom prst="rect">
            <a:avLst/>
          </a:prstGeom>
        </p:spPr>
        <p:txBody>
          <a:bodyPr wrap="none">
            <a:spAutoFit/>
          </a:bodyPr>
          <a:lstStyle/>
          <a:p>
            <a:r>
              <a:rPr lang="en-GB" b="1" dirty="0">
                <a:latin typeface="+mj-lt"/>
                <a:hlinkClick r:id="rId4"/>
              </a:rPr>
              <a:t>https://redmentes.es/jornada-de-la-red-mentes/</a:t>
            </a:r>
            <a:endParaRPr lang="en-GB" b="1" dirty="0">
              <a:latin typeface="+mj-lt"/>
            </a:endParaRPr>
          </a:p>
          <a:p>
            <a:endParaRPr lang="en-GB" dirty="0">
              <a:latin typeface="+mj-lt"/>
            </a:endParaRPr>
          </a:p>
        </p:txBody>
      </p:sp>
      <p:pic>
        <p:nvPicPr>
          <p:cNvPr id="10" name="Imagen 9" descr="Ayuda RED2018-102794-T financiada por Ministerio y Agencia Estatal de Investigación"/>
          <p:cNvPicPr/>
          <p:nvPr/>
        </p:nvPicPr>
        <p:blipFill>
          <a:blip r:embed="rId5">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spTree>
    <p:extLst>
      <p:ext uri="{BB962C8B-B14F-4D97-AF65-F5344CB8AC3E}">
        <p14:creationId xmlns:p14="http://schemas.microsoft.com/office/powerpoint/2010/main" val="2341507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102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2841" y="5960654"/>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1" name="CuadroTexto 20"/>
          <p:cNvSpPr txBox="1"/>
          <p:nvPr/>
        </p:nvSpPr>
        <p:spPr>
          <a:xfrm>
            <a:off x="594783" y="1913553"/>
            <a:ext cx="10987617" cy="954107"/>
          </a:xfrm>
          <a:prstGeom prst="rect">
            <a:avLst/>
          </a:prstGeom>
          <a:noFill/>
        </p:spPr>
        <p:txBody>
          <a:bodyPr wrap="square" rtlCol="0">
            <a:spAutoFit/>
          </a:bodyPr>
          <a:lstStyle/>
          <a:p>
            <a:r>
              <a:rPr lang="es-ES" b="1" dirty="0" smtClean="0">
                <a:latin typeface="+mj-lt"/>
              </a:rPr>
              <a:t>9:15-10:00 Conferencia </a:t>
            </a:r>
            <a:r>
              <a:rPr lang="es-ES" b="1" dirty="0">
                <a:latin typeface="+mj-lt"/>
              </a:rPr>
              <a:t>invitada</a:t>
            </a:r>
          </a:p>
          <a:p>
            <a:pPr algn="ctr">
              <a:spcBef>
                <a:spcPts val="1200"/>
              </a:spcBef>
            </a:pPr>
            <a:r>
              <a:rPr lang="es-ES" sz="2800" b="1" dirty="0">
                <a:solidFill>
                  <a:srgbClr val="29A6A3"/>
                </a:solidFill>
                <a:latin typeface="+mj-lt"/>
              </a:rPr>
              <a:t>La modelización de la transición energética: una visión a largo plazo</a:t>
            </a:r>
            <a:endParaRPr lang="es-ES" dirty="0">
              <a:latin typeface="+mj-lt"/>
            </a:endParaRPr>
          </a:p>
        </p:txBody>
      </p:sp>
      <p:sp>
        <p:nvSpPr>
          <p:cNvPr id="6" name="Rectángulo 5"/>
          <p:cNvSpPr/>
          <p:nvPr/>
        </p:nvSpPr>
        <p:spPr>
          <a:xfrm>
            <a:off x="1300707" y="3211425"/>
            <a:ext cx="2914242" cy="1754326"/>
          </a:xfrm>
          <a:prstGeom prst="rect">
            <a:avLst/>
          </a:prstGeom>
        </p:spPr>
        <p:txBody>
          <a:bodyPr wrap="square">
            <a:spAutoFit/>
          </a:bodyPr>
          <a:lstStyle/>
          <a:p>
            <a:r>
              <a:rPr lang="es-ES" dirty="0"/>
              <a:t>Lucia Blanco</a:t>
            </a:r>
          </a:p>
          <a:p>
            <a:r>
              <a:rPr lang="es-ES" dirty="0"/>
              <a:t>Subdirectora Adjunta. SG de Prospectiva, Estrategia y Normativa en Materia de Energía</a:t>
            </a:r>
          </a:p>
          <a:p>
            <a:r>
              <a:rPr lang="es-ES" dirty="0"/>
              <a:t>MITERD</a:t>
            </a:r>
            <a:endParaRPr lang="en-GB" dirty="0"/>
          </a:p>
        </p:txBody>
      </p:sp>
      <p:sp>
        <p:nvSpPr>
          <p:cNvPr id="11" name="Título 1"/>
          <p:cNvSpPr>
            <a:spLocks noGrp="1"/>
          </p:cNvSpPr>
          <p:nvPr>
            <p:ph type="ctrTitle"/>
          </p:nvPr>
        </p:nvSpPr>
        <p:spPr>
          <a:xfrm>
            <a:off x="1300707" y="800145"/>
            <a:ext cx="9144000" cy="958986"/>
          </a:xfrm>
        </p:spPr>
        <p:txBody>
          <a:bodyPr>
            <a:normAutofit fontScale="90000"/>
          </a:bodyPr>
          <a:lstStyle/>
          <a:p>
            <a:r>
              <a:rPr lang="es-ES" sz="3600" b="1" dirty="0">
                <a:solidFill>
                  <a:srgbClr val="29A6A3"/>
                </a:solidFill>
              </a:rPr>
              <a:t>Jornada de la Red MENTES. La Transición energética, una oportunidad para la recuperación económica</a:t>
            </a:r>
            <a:r>
              <a:rPr lang="es-ES" sz="3200" b="1" dirty="0"/>
              <a:t/>
            </a:r>
            <a:br>
              <a:rPr lang="es-ES" sz="3200" b="1" dirty="0"/>
            </a:br>
            <a:r>
              <a:rPr lang="es-ES" sz="2200" dirty="0"/>
              <a:t>25 de mayo 2022. Universidad de Alcalá de Henares (previo al XVII Congreso de la Asociación Española para la Economía Energética)</a:t>
            </a:r>
            <a:endParaRPr lang="es-ES" sz="3200" dirty="0"/>
          </a:p>
        </p:txBody>
      </p:sp>
      <p:sp>
        <p:nvSpPr>
          <p:cNvPr id="5" name="Elipse 4"/>
          <p:cNvSpPr/>
          <p:nvPr/>
        </p:nvSpPr>
        <p:spPr>
          <a:xfrm>
            <a:off x="4897107" y="3112275"/>
            <a:ext cx="1951200" cy="1952625"/>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Imagen 9" descr="Ayuda RED2018-102794-T financiada por Ministerio y Agencia Estatal de Investigación"/>
          <p:cNvPicPr/>
          <p:nvPr/>
        </p:nvPicPr>
        <p:blipFill>
          <a:blip r:embed="rId5">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spTree>
    <p:extLst>
      <p:ext uri="{BB962C8B-B14F-4D97-AF65-F5344CB8AC3E}">
        <p14:creationId xmlns:p14="http://schemas.microsoft.com/office/powerpoint/2010/main" val="90313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102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194" y="5957412"/>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57646" y="4836647"/>
            <a:ext cx="1619794" cy="523220"/>
          </a:xfrm>
          <a:prstGeom prst="rect">
            <a:avLst/>
          </a:prstGeom>
        </p:spPr>
        <p:txBody>
          <a:bodyPr wrap="square">
            <a:spAutoFit/>
          </a:bodyPr>
          <a:lstStyle/>
          <a:p>
            <a:pPr algn="ctr"/>
            <a:r>
              <a:rPr lang="es-ES" sz="1400" b="1" dirty="0" err="1">
                <a:latin typeface="+mj-lt"/>
              </a:rPr>
              <a:t>Asier</a:t>
            </a:r>
            <a:r>
              <a:rPr lang="es-ES" sz="1400" b="1" dirty="0">
                <a:latin typeface="+mj-lt"/>
              </a:rPr>
              <a:t> </a:t>
            </a:r>
            <a:r>
              <a:rPr lang="es-ES" sz="1400" b="1" dirty="0" err="1">
                <a:latin typeface="+mj-lt"/>
              </a:rPr>
              <a:t>Maiztegui</a:t>
            </a:r>
            <a:r>
              <a:rPr lang="es-ES" sz="1400" b="1" dirty="0">
                <a:latin typeface="+mj-lt"/>
              </a:rPr>
              <a:t> </a:t>
            </a:r>
          </a:p>
          <a:p>
            <a:pPr algn="ctr"/>
            <a:r>
              <a:rPr lang="es-ES" sz="1400" b="1" dirty="0">
                <a:latin typeface="+mj-lt"/>
              </a:rPr>
              <a:t>TECNALIA</a:t>
            </a:r>
          </a:p>
        </p:txBody>
      </p:sp>
      <p:sp>
        <p:nvSpPr>
          <p:cNvPr id="12" name="Rectángulo 11"/>
          <p:cNvSpPr/>
          <p:nvPr/>
        </p:nvSpPr>
        <p:spPr>
          <a:xfrm>
            <a:off x="2377440" y="4859446"/>
            <a:ext cx="1619794" cy="523220"/>
          </a:xfrm>
          <a:prstGeom prst="rect">
            <a:avLst/>
          </a:prstGeom>
        </p:spPr>
        <p:txBody>
          <a:bodyPr wrap="square">
            <a:spAutoFit/>
          </a:bodyPr>
          <a:lstStyle/>
          <a:p>
            <a:pPr algn="ctr"/>
            <a:r>
              <a:rPr lang="es-ES" sz="1400" b="1" dirty="0">
                <a:latin typeface="+mj-lt"/>
              </a:rPr>
              <a:t>Javier </a:t>
            </a:r>
            <a:r>
              <a:rPr lang="es-ES" sz="1400" b="1" dirty="0" err="1">
                <a:latin typeface="+mj-lt"/>
              </a:rPr>
              <a:t>Dufour</a:t>
            </a:r>
            <a:endParaRPr lang="es-ES" sz="1400" b="1" dirty="0">
              <a:latin typeface="+mj-lt"/>
            </a:endParaRPr>
          </a:p>
          <a:p>
            <a:pPr algn="ctr"/>
            <a:r>
              <a:rPr lang="es-ES" sz="1400" b="1" dirty="0">
                <a:latin typeface="+mj-lt"/>
              </a:rPr>
              <a:t>IMDEA Energía</a:t>
            </a:r>
          </a:p>
        </p:txBody>
      </p:sp>
      <p:sp>
        <p:nvSpPr>
          <p:cNvPr id="15" name="Rectángulo 14"/>
          <p:cNvSpPr/>
          <p:nvPr/>
        </p:nvSpPr>
        <p:spPr>
          <a:xfrm>
            <a:off x="5485803" y="4792311"/>
            <a:ext cx="1619794" cy="738664"/>
          </a:xfrm>
          <a:prstGeom prst="rect">
            <a:avLst/>
          </a:prstGeom>
        </p:spPr>
        <p:txBody>
          <a:bodyPr wrap="square">
            <a:spAutoFit/>
          </a:bodyPr>
          <a:lstStyle/>
          <a:p>
            <a:pPr algn="ctr"/>
            <a:r>
              <a:rPr lang="es-ES" sz="1400" b="1" dirty="0">
                <a:latin typeface="+mj-lt"/>
              </a:rPr>
              <a:t>Gonzalo Sáenz de Miera</a:t>
            </a:r>
          </a:p>
          <a:p>
            <a:pPr algn="ctr"/>
            <a:r>
              <a:rPr lang="es-ES" sz="1400" b="1" dirty="0">
                <a:latin typeface="+mj-lt"/>
              </a:rPr>
              <a:t>IBERDROLA</a:t>
            </a:r>
          </a:p>
        </p:txBody>
      </p:sp>
      <p:sp>
        <p:nvSpPr>
          <p:cNvPr id="16" name="Rectángulo 15"/>
          <p:cNvSpPr/>
          <p:nvPr/>
        </p:nvSpPr>
        <p:spPr>
          <a:xfrm>
            <a:off x="3931622" y="4832403"/>
            <a:ext cx="1619794" cy="523220"/>
          </a:xfrm>
          <a:prstGeom prst="rect">
            <a:avLst/>
          </a:prstGeom>
        </p:spPr>
        <p:txBody>
          <a:bodyPr wrap="square">
            <a:spAutoFit/>
          </a:bodyPr>
          <a:lstStyle/>
          <a:p>
            <a:pPr algn="ctr"/>
            <a:r>
              <a:rPr lang="es-ES" sz="1400" b="1" dirty="0">
                <a:latin typeface="+mj-lt"/>
              </a:rPr>
              <a:t>Lucia Blanco</a:t>
            </a:r>
          </a:p>
          <a:p>
            <a:pPr algn="ctr"/>
            <a:r>
              <a:rPr lang="es-ES" sz="1400" b="1" dirty="0">
                <a:latin typeface="+mj-lt"/>
              </a:rPr>
              <a:t>MITERD</a:t>
            </a:r>
          </a:p>
        </p:txBody>
      </p:sp>
      <p:sp>
        <p:nvSpPr>
          <p:cNvPr id="17" name="Rectángulo 16"/>
          <p:cNvSpPr/>
          <p:nvPr/>
        </p:nvSpPr>
        <p:spPr>
          <a:xfrm>
            <a:off x="7039984" y="4765933"/>
            <a:ext cx="1619794" cy="523220"/>
          </a:xfrm>
          <a:prstGeom prst="rect">
            <a:avLst/>
          </a:prstGeom>
        </p:spPr>
        <p:txBody>
          <a:bodyPr wrap="square">
            <a:spAutoFit/>
          </a:bodyPr>
          <a:lstStyle/>
          <a:p>
            <a:pPr algn="ctr"/>
            <a:r>
              <a:rPr lang="es-ES" sz="1400" b="1" dirty="0" err="1">
                <a:latin typeface="+mj-lt"/>
              </a:rPr>
              <a:t>Maryse</a:t>
            </a:r>
            <a:r>
              <a:rPr lang="es-ES" sz="1400" b="1" dirty="0">
                <a:latin typeface="+mj-lt"/>
              </a:rPr>
              <a:t> </a:t>
            </a:r>
            <a:r>
              <a:rPr lang="es-ES" sz="1400" b="1" dirty="0" err="1">
                <a:latin typeface="+mj-lt"/>
              </a:rPr>
              <a:t>Labriet</a:t>
            </a:r>
            <a:endParaRPr lang="es-ES" sz="1400" b="1" dirty="0">
              <a:latin typeface="+mj-lt"/>
            </a:endParaRPr>
          </a:p>
          <a:p>
            <a:pPr algn="ctr"/>
            <a:r>
              <a:rPr lang="es-ES" sz="1400" b="1" dirty="0" smtClean="0">
                <a:latin typeface="+mj-lt"/>
              </a:rPr>
              <a:t>ENERIS</a:t>
            </a:r>
            <a:endParaRPr lang="es-ES" sz="1400" b="1" dirty="0">
              <a:latin typeface="+mj-lt"/>
            </a:endParaRPr>
          </a:p>
        </p:txBody>
      </p:sp>
      <p:sp>
        <p:nvSpPr>
          <p:cNvPr id="21" name="CuadroTexto 20"/>
          <p:cNvSpPr txBox="1"/>
          <p:nvPr/>
        </p:nvSpPr>
        <p:spPr>
          <a:xfrm>
            <a:off x="594783" y="1802119"/>
            <a:ext cx="10987617" cy="1585049"/>
          </a:xfrm>
          <a:prstGeom prst="rect">
            <a:avLst/>
          </a:prstGeom>
          <a:noFill/>
        </p:spPr>
        <p:txBody>
          <a:bodyPr wrap="square" rtlCol="0">
            <a:spAutoFit/>
          </a:bodyPr>
          <a:lstStyle/>
          <a:p>
            <a:r>
              <a:rPr lang="es-ES" b="1" dirty="0" smtClean="0">
                <a:latin typeface="+mj-lt"/>
              </a:rPr>
              <a:t>10:00-11:00 Mesa de debate</a:t>
            </a:r>
            <a:endParaRPr lang="es-ES" b="1" dirty="0">
              <a:latin typeface="+mj-lt"/>
            </a:endParaRPr>
          </a:p>
          <a:p>
            <a:pPr algn="ctr">
              <a:spcBef>
                <a:spcPts val="600"/>
              </a:spcBef>
            </a:pPr>
            <a:r>
              <a:rPr lang="es-ES" sz="2800" b="1" dirty="0">
                <a:solidFill>
                  <a:srgbClr val="29A6A3"/>
                </a:solidFill>
                <a:latin typeface="+mj-lt"/>
              </a:rPr>
              <a:t>La modelización energética como herramienta para diseñar la transición energética</a:t>
            </a:r>
            <a:r>
              <a:rPr lang="es-ES" dirty="0">
                <a:solidFill>
                  <a:srgbClr val="29A6A3"/>
                </a:solidFill>
                <a:latin typeface="+mj-lt"/>
              </a:rPr>
              <a:t> </a:t>
            </a:r>
          </a:p>
          <a:p>
            <a:endParaRPr lang="es-ES" dirty="0">
              <a:latin typeface="+mj-lt"/>
            </a:endParaRPr>
          </a:p>
        </p:txBody>
      </p:sp>
      <p:sp>
        <p:nvSpPr>
          <p:cNvPr id="22" name="Título 1"/>
          <p:cNvSpPr>
            <a:spLocks noGrp="1"/>
          </p:cNvSpPr>
          <p:nvPr>
            <p:ph type="ctrTitle"/>
          </p:nvPr>
        </p:nvSpPr>
        <p:spPr>
          <a:xfrm>
            <a:off x="1300707" y="800145"/>
            <a:ext cx="9144000" cy="958986"/>
          </a:xfrm>
        </p:spPr>
        <p:txBody>
          <a:bodyPr>
            <a:normAutofit fontScale="90000"/>
          </a:bodyPr>
          <a:lstStyle/>
          <a:p>
            <a:r>
              <a:rPr lang="es-ES" sz="3600" b="1" dirty="0">
                <a:solidFill>
                  <a:srgbClr val="29A6A3"/>
                </a:solidFill>
              </a:rPr>
              <a:t>Jornada de la Red MENTES. La Transición energética, una oportunidad para la recuperación económica</a:t>
            </a:r>
            <a:r>
              <a:rPr lang="es-ES" sz="3200" b="1" dirty="0"/>
              <a:t/>
            </a:r>
            <a:br>
              <a:rPr lang="es-ES" sz="3200" b="1" dirty="0"/>
            </a:br>
            <a:r>
              <a:rPr lang="es-ES" sz="2200" dirty="0"/>
              <a:t>25 de mayo 2022. Universidad de Alcalá de Henares (previo al XVII Congreso de la Asociación Española para la Economía Energética)</a:t>
            </a:r>
            <a:endParaRPr lang="es-ES" sz="3200" dirty="0"/>
          </a:p>
        </p:txBody>
      </p:sp>
      <p:sp>
        <p:nvSpPr>
          <p:cNvPr id="23" name="Elipse 22"/>
          <p:cNvSpPr>
            <a:spLocks noChangeAspect="1"/>
          </p:cNvSpPr>
          <p:nvPr/>
        </p:nvSpPr>
        <p:spPr>
          <a:xfrm>
            <a:off x="3965585" y="3188608"/>
            <a:ext cx="1510266" cy="15120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Elipse 24"/>
          <p:cNvSpPr>
            <a:spLocks noChangeAspect="1"/>
          </p:cNvSpPr>
          <p:nvPr/>
        </p:nvSpPr>
        <p:spPr>
          <a:xfrm>
            <a:off x="5567106" y="3202514"/>
            <a:ext cx="1510266" cy="15120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Elipse 25"/>
          <p:cNvSpPr>
            <a:spLocks noChangeAspect="1"/>
          </p:cNvSpPr>
          <p:nvPr/>
        </p:nvSpPr>
        <p:spPr>
          <a:xfrm>
            <a:off x="7168627" y="3250936"/>
            <a:ext cx="1510266" cy="151200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Elipse 26"/>
          <p:cNvSpPr>
            <a:spLocks noChangeAspect="1"/>
          </p:cNvSpPr>
          <p:nvPr/>
        </p:nvSpPr>
        <p:spPr>
          <a:xfrm>
            <a:off x="2362330" y="3188609"/>
            <a:ext cx="1512000" cy="151200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Elipse 27"/>
          <p:cNvSpPr>
            <a:spLocks noChangeAspect="1"/>
          </p:cNvSpPr>
          <p:nvPr/>
        </p:nvSpPr>
        <p:spPr>
          <a:xfrm rot="21324006">
            <a:off x="758091" y="3185180"/>
            <a:ext cx="1512984" cy="151200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Imagen 18" descr="Ayuda RED2018-102794-T financiada por Ministerio y Agencia Estatal de Investigación"/>
          <p:cNvPicPr/>
          <p:nvPr/>
        </p:nvPicPr>
        <p:blipFill>
          <a:blip r:embed="rId9">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spTree>
    <p:extLst>
      <p:ext uri="{BB962C8B-B14F-4D97-AF65-F5344CB8AC3E}">
        <p14:creationId xmlns:p14="http://schemas.microsoft.com/office/powerpoint/2010/main" val="414590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102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415" y="5960654"/>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594783" y="1802119"/>
            <a:ext cx="10987617" cy="1231106"/>
          </a:xfrm>
          <a:prstGeom prst="rect">
            <a:avLst/>
          </a:prstGeom>
          <a:noFill/>
        </p:spPr>
        <p:txBody>
          <a:bodyPr wrap="square" rtlCol="0">
            <a:spAutoFit/>
          </a:bodyPr>
          <a:lstStyle/>
          <a:p>
            <a:r>
              <a:rPr lang="es-ES" b="1" dirty="0" smtClean="0">
                <a:latin typeface="+mj-lt"/>
              </a:rPr>
              <a:t>11.30-13:00 Sesión de comunicaciones</a:t>
            </a:r>
            <a:endParaRPr lang="es-ES" b="1" dirty="0">
              <a:highlight>
                <a:srgbClr val="FFFF00"/>
              </a:highlight>
              <a:latin typeface="+mj-lt"/>
            </a:endParaRPr>
          </a:p>
          <a:p>
            <a:pPr algn="ctr">
              <a:spcBef>
                <a:spcPts val="1200"/>
              </a:spcBef>
            </a:pPr>
            <a:r>
              <a:rPr lang="es-ES" sz="2800" b="1" dirty="0" smtClean="0">
                <a:solidFill>
                  <a:srgbClr val="29A6A3"/>
                </a:solidFill>
                <a:latin typeface="+mj-lt"/>
              </a:rPr>
              <a:t>Metodologías </a:t>
            </a:r>
            <a:r>
              <a:rPr lang="es-ES" sz="2800" b="1" dirty="0">
                <a:solidFill>
                  <a:srgbClr val="29A6A3"/>
                </a:solidFill>
                <a:latin typeface="+mj-lt"/>
              </a:rPr>
              <a:t>para evaluar el futuro de la transición energética</a:t>
            </a:r>
            <a:r>
              <a:rPr lang="es-ES" dirty="0">
                <a:solidFill>
                  <a:srgbClr val="29A6A3"/>
                </a:solidFill>
                <a:latin typeface="+mj-lt"/>
              </a:rPr>
              <a:t> </a:t>
            </a:r>
          </a:p>
          <a:p>
            <a:endParaRPr lang="es-ES" dirty="0">
              <a:latin typeface="+mj-lt"/>
            </a:endParaRPr>
          </a:p>
        </p:txBody>
      </p:sp>
      <p:sp>
        <p:nvSpPr>
          <p:cNvPr id="9" name="Título 1"/>
          <p:cNvSpPr>
            <a:spLocks noGrp="1"/>
          </p:cNvSpPr>
          <p:nvPr>
            <p:ph type="ctrTitle"/>
          </p:nvPr>
        </p:nvSpPr>
        <p:spPr>
          <a:xfrm>
            <a:off x="1300707" y="800145"/>
            <a:ext cx="9144000" cy="958986"/>
          </a:xfrm>
        </p:spPr>
        <p:txBody>
          <a:bodyPr>
            <a:normAutofit fontScale="90000"/>
          </a:bodyPr>
          <a:lstStyle/>
          <a:p>
            <a:r>
              <a:rPr lang="es-ES" sz="3600" b="1" dirty="0">
                <a:solidFill>
                  <a:srgbClr val="29A6A3"/>
                </a:solidFill>
              </a:rPr>
              <a:t>Jornada de la Red MENTES. La Transición energética, una oportunidad para la recuperación económica</a:t>
            </a:r>
            <a:r>
              <a:rPr lang="es-ES" sz="3200" b="1" dirty="0"/>
              <a:t/>
            </a:r>
            <a:br>
              <a:rPr lang="es-ES" sz="3200" b="1" dirty="0"/>
            </a:br>
            <a:r>
              <a:rPr lang="es-ES" sz="2200" dirty="0"/>
              <a:t>25 de mayo 2022. Universidad de Alcalá de Henares (previo al XVII Congreso de la Asociación Española para la Economía Energética)</a:t>
            </a:r>
            <a:endParaRPr lang="es-ES" sz="3200" dirty="0"/>
          </a:p>
        </p:txBody>
      </p:sp>
      <p:sp>
        <p:nvSpPr>
          <p:cNvPr id="2" name="CuadroTexto 1"/>
          <p:cNvSpPr txBox="1"/>
          <p:nvPr/>
        </p:nvSpPr>
        <p:spPr>
          <a:xfrm>
            <a:off x="594783" y="3085951"/>
            <a:ext cx="8183457" cy="2508379"/>
          </a:xfrm>
          <a:prstGeom prst="rect">
            <a:avLst/>
          </a:prstGeom>
          <a:solidFill>
            <a:srgbClr val="29A6A3">
              <a:alpha val="32941"/>
            </a:srgbClr>
          </a:solidFill>
          <a:ln>
            <a:solidFill>
              <a:srgbClr val="29A6A3"/>
            </a:solidFill>
          </a:ln>
        </p:spPr>
        <p:txBody>
          <a:bodyPr wrap="square" rtlCol="0">
            <a:spAutoFit/>
          </a:bodyPr>
          <a:lstStyle/>
          <a:p>
            <a:r>
              <a:rPr lang="es-ES" sz="1400" b="1" dirty="0">
                <a:latin typeface="+mj-lt"/>
              </a:rPr>
              <a:t>Fechas Importantes:</a:t>
            </a:r>
          </a:p>
          <a:p>
            <a:pPr>
              <a:spcBef>
                <a:spcPts val="600"/>
              </a:spcBef>
              <a:spcAft>
                <a:spcPts val="600"/>
              </a:spcAft>
            </a:pPr>
            <a:r>
              <a:rPr lang="es-ES" sz="1400" dirty="0">
                <a:latin typeface="+mj-lt"/>
              </a:rPr>
              <a:t>Inicio del envío de comunicaciones: 7 marzo de 2022</a:t>
            </a:r>
          </a:p>
          <a:p>
            <a:pPr>
              <a:spcBef>
                <a:spcPts val="600"/>
              </a:spcBef>
              <a:spcAft>
                <a:spcPts val="600"/>
              </a:spcAft>
            </a:pPr>
            <a:r>
              <a:rPr lang="es-ES" sz="1400" dirty="0">
                <a:latin typeface="+mj-lt"/>
              </a:rPr>
              <a:t>Último día del envío de comunicaciones: 15 de abril de 2022</a:t>
            </a:r>
          </a:p>
          <a:p>
            <a:pPr>
              <a:spcBef>
                <a:spcPts val="600"/>
              </a:spcBef>
              <a:spcAft>
                <a:spcPts val="600"/>
              </a:spcAft>
            </a:pPr>
            <a:r>
              <a:rPr lang="es-ES" sz="1400" dirty="0">
                <a:latin typeface="+mj-lt"/>
              </a:rPr>
              <a:t>Último día de inscripción en la jornada: 20 de mayo de 2022</a:t>
            </a:r>
          </a:p>
          <a:p>
            <a:pPr>
              <a:spcBef>
                <a:spcPts val="600"/>
              </a:spcBef>
              <a:spcAft>
                <a:spcPts val="600"/>
              </a:spcAft>
            </a:pPr>
            <a:r>
              <a:rPr lang="es-ES" sz="1400" dirty="0">
                <a:latin typeface="+mj-lt"/>
              </a:rPr>
              <a:t>Celebración de la jornada: 25 de mayo de 2022</a:t>
            </a:r>
          </a:p>
          <a:p>
            <a:r>
              <a:rPr lang="es-ES" sz="1400" dirty="0">
                <a:latin typeface="+mj-lt"/>
              </a:rPr>
              <a:t>Registro (boletín de inscripción disponible en la web):    </a:t>
            </a:r>
            <a:r>
              <a:rPr lang="es-ES" sz="1400" dirty="0">
                <a:latin typeface="+mj-lt"/>
                <a:hlinkClick r:id="rId4"/>
              </a:rPr>
              <a:t>https://redmentes.es/jornada-de-la-red-mentes/</a:t>
            </a:r>
            <a:endParaRPr lang="es-ES" sz="1400" dirty="0">
              <a:latin typeface="+mj-lt"/>
            </a:endParaRPr>
          </a:p>
          <a:p>
            <a:pPr>
              <a:spcBef>
                <a:spcPts val="600"/>
              </a:spcBef>
            </a:pPr>
            <a:r>
              <a:rPr lang="es-ES" sz="1400" dirty="0">
                <a:latin typeface="+mj-lt"/>
              </a:rPr>
              <a:t>Envío de comunicaciones:  </a:t>
            </a:r>
            <a:r>
              <a:rPr lang="es-ES" sz="1400" dirty="0">
                <a:latin typeface="+mj-lt"/>
                <a:hlinkClick r:id="rId5"/>
              </a:rPr>
              <a:t>redesmentes@gmail.com</a:t>
            </a:r>
            <a:r>
              <a:rPr lang="es-ES" sz="1400" dirty="0">
                <a:latin typeface="+mj-lt"/>
              </a:rPr>
              <a:t>  </a:t>
            </a:r>
            <a:endParaRPr lang="en-GB" sz="1400" dirty="0">
              <a:latin typeface="+mj-lt"/>
            </a:endParaRPr>
          </a:p>
          <a:p>
            <a:endParaRPr lang="en-GB" sz="1400" dirty="0">
              <a:latin typeface="+mj-lt"/>
            </a:endParaRPr>
          </a:p>
        </p:txBody>
      </p:sp>
      <p:pic>
        <p:nvPicPr>
          <p:cNvPr id="10" name="Imagen 9" descr="Ayuda RED2018-102794-T financiada por Ministerio y Agencia Estatal de Investigación"/>
          <p:cNvPicPr/>
          <p:nvPr/>
        </p:nvPicPr>
        <p:blipFill>
          <a:blip r:embed="rId6">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spTree>
    <p:extLst>
      <p:ext uri="{BB962C8B-B14F-4D97-AF65-F5344CB8AC3E}">
        <p14:creationId xmlns:p14="http://schemas.microsoft.com/office/powerpoint/2010/main" val="2783003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102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581" y="5937567"/>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209508" y="4909675"/>
            <a:ext cx="1619794" cy="523220"/>
          </a:xfrm>
          <a:prstGeom prst="rect">
            <a:avLst/>
          </a:prstGeom>
        </p:spPr>
        <p:txBody>
          <a:bodyPr wrap="square">
            <a:spAutoFit/>
          </a:bodyPr>
          <a:lstStyle/>
          <a:p>
            <a:pPr algn="ctr"/>
            <a:r>
              <a:rPr lang="es-ES" sz="1400" b="1" dirty="0">
                <a:latin typeface="+mj-lt"/>
              </a:rPr>
              <a:t>Pedro Linares</a:t>
            </a:r>
          </a:p>
          <a:p>
            <a:pPr algn="ctr"/>
            <a:r>
              <a:rPr lang="es-ES" sz="1400" b="1" dirty="0">
                <a:latin typeface="+mj-lt"/>
              </a:rPr>
              <a:t>IIT Comillas</a:t>
            </a:r>
          </a:p>
        </p:txBody>
      </p:sp>
      <p:sp>
        <p:nvSpPr>
          <p:cNvPr id="15" name="Rectángulo 14"/>
          <p:cNvSpPr/>
          <p:nvPr/>
        </p:nvSpPr>
        <p:spPr>
          <a:xfrm>
            <a:off x="4937578" y="4909675"/>
            <a:ext cx="1619794" cy="523220"/>
          </a:xfrm>
          <a:prstGeom prst="rect">
            <a:avLst/>
          </a:prstGeom>
        </p:spPr>
        <p:txBody>
          <a:bodyPr wrap="square">
            <a:spAutoFit/>
          </a:bodyPr>
          <a:lstStyle/>
          <a:p>
            <a:pPr algn="ctr"/>
            <a:r>
              <a:rPr lang="es-ES" sz="1400" b="1" dirty="0">
                <a:latin typeface="+mj-lt"/>
              </a:rPr>
              <a:t>Iñaki Arto</a:t>
            </a:r>
          </a:p>
          <a:p>
            <a:pPr algn="ctr"/>
            <a:r>
              <a:rPr lang="es-ES" sz="1400" b="1" dirty="0">
                <a:latin typeface="+mj-lt"/>
              </a:rPr>
              <a:t>BC3</a:t>
            </a:r>
          </a:p>
        </p:txBody>
      </p:sp>
      <p:sp>
        <p:nvSpPr>
          <p:cNvPr id="16" name="Rectángulo 15"/>
          <p:cNvSpPr/>
          <p:nvPr/>
        </p:nvSpPr>
        <p:spPr>
          <a:xfrm>
            <a:off x="1701603" y="4921640"/>
            <a:ext cx="1619794" cy="738664"/>
          </a:xfrm>
          <a:prstGeom prst="rect">
            <a:avLst/>
          </a:prstGeom>
        </p:spPr>
        <p:txBody>
          <a:bodyPr wrap="square">
            <a:spAutoFit/>
          </a:bodyPr>
          <a:lstStyle/>
          <a:p>
            <a:pPr algn="ctr"/>
            <a:r>
              <a:rPr lang="es-ES" sz="1400" b="1" dirty="0">
                <a:latin typeface="+mj-lt"/>
              </a:rPr>
              <a:t>Luis Javier Miguel</a:t>
            </a:r>
          </a:p>
          <a:p>
            <a:pPr algn="ctr"/>
            <a:r>
              <a:rPr lang="es-ES" sz="1400" b="1" dirty="0">
                <a:latin typeface="+mj-lt"/>
              </a:rPr>
              <a:t>Universidad de Valladolid</a:t>
            </a:r>
          </a:p>
        </p:txBody>
      </p:sp>
      <p:sp>
        <p:nvSpPr>
          <p:cNvPr id="17" name="Rectángulo 16"/>
          <p:cNvSpPr/>
          <p:nvPr/>
        </p:nvSpPr>
        <p:spPr>
          <a:xfrm>
            <a:off x="8172365" y="4938296"/>
            <a:ext cx="1619794" cy="738664"/>
          </a:xfrm>
          <a:prstGeom prst="rect">
            <a:avLst/>
          </a:prstGeom>
        </p:spPr>
        <p:txBody>
          <a:bodyPr wrap="square">
            <a:spAutoFit/>
          </a:bodyPr>
          <a:lstStyle/>
          <a:p>
            <a:pPr algn="ctr"/>
            <a:r>
              <a:rPr lang="es-ES" sz="1400" b="1" dirty="0">
                <a:latin typeface="+mj-lt"/>
              </a:rPr>
              <a:t>Pablo </a:t>
            </a:r>
            <a:r>
              <a:rPr lang="es-ES" sz="1400" b="1" dirty="0" err="1">
                <a:latin typeface="+mj-lt"/>
              </a:rPr>
              <a:t>Arocena</a:t>
            </a:r>
            <a:endParaRPr lang="es-ES" sz="1400" b="1" dirty="0">
              <a:latin typeface="+mj-lt"/>
            </a:endParaRPr>
          </a:p>
          <a:p>
            <a:pPr algn="ctr"/>
            <a:r>
              <a:rPr lang="es-ES" sz="1400" b="1" dirty="0">
                <a:latin typeface="+mj-lt"/>
              </a:rPr>
              <a:t>Universidad Pública de Navarra</a:t>
            </a:r>
          </a:p>
        </p:txBody>
      </p:sp>
      <p:sp>
        <p:nvSpPr>
          <p:cNvPr id="21" name="CuadroTexto 20"/>
          <p:cNvSpPr txBox="1"/>
          <p:nvPr/>
        </p:nvSpPr>
        <p:spPr>
          <a:xfrm>
            <a:off x="594783" y="1800882"/>
            <a:ext cx="10987617" cy="1785104"/>
          </a:xfrm>
          <a:prstGeom prst="rect">
            <a:avLst/>
          </a:prstGeom>
          <a:noFill/>
        </p:spPr>
        <p:txBody>
          <a:bodyPr wrap="square" rtlCol="0">
            <a:spAutoFit/>
          </a:bodyPr>
          <a:lstStyle/>
          <a:p>
            <a:r>
              <a:rPr lang="es-ES" b="1" dirty="0" smtClean="0">
                <a:latin typeface="+mj-lt"/>
              </a:rPr>
              <a:t>13.00-14:00 Mesa </a:t>
            </a:r>
            <a:r>
              <a:rPr lang="es-ES" b="1" dirty="0">
                <a:latin typeface="+mj-lt"/>
              </a:rPr>
              <a:t>de expertos</a:t>
            </a:r>
          </a:p>
          <a:p>
            <a:endParaRPr lang="es-ES" dirty="0">
              <a:latin typeface="+mj-lt"/>
            </a:endParaRPr>
          </a:p>
          <a:p>
            <a:pPr algn="ctr"/>
            <a:r>
              <a:rPr lang="es-ES" sz="2800" b="1" dirty="0">
                <a:solidFill>
                  <a:srgbClr val="29A6A3"/>
                </a:solidFill>
                <a:latin typeface="+mj-lt"/>
              </a:rPr>
              <a:t>Metodologías para evaluar el futuro de la transición </a:t>
            </a:r>
            <a:r>
              <a:rPr lang="es-ES" sz="2800" b="1" dirty="0" smtClean="0">
                <a:solidFill>
                  <a:srgbClr val="29A6A3"/>
                </a:solidFill>
                <a:latin typeface="+mj-lt"/>
              </a:rPr>
              <a:t>energética y retos de futuro </a:t>
            </a:r>
            <a:endParaRPr lang="es-ES" sz="2800" b="1" dirty="0">
              <a:solidFill>
                <a:srgbClr val="29A6A3"/>
              </a:solidFill>
              <a:latin typeface="+mj-lt"/>
            </a:endParaRPr>
          </a:p>
          <a:p>
            <a:endParaRPr lang="es-ES" dirty="0">
              <a:latin typeface="+mj-lt"/>
            </a:endParaRPr>
          </a:p>
        </p:txBody>
      </p:sp>
      <p:sp>
        <p:nvSpPr>
          <p:cNvPr id="22" name="Rectángulo 21"/>
          <p:cNvSpPr/>
          <p:nvPr/>
        </p:nvSpPr>
        <p:spPr>
          <a:xfrm>
            <a:off x="3431740" y="4918884"/>
            <a:ext cx="1417669" cy="738664"/>
          </a:xfrm>
          <a:prstGeom prst="rect">
            <a:avLst/>
          </a:prstGeom>
        </p:spPr>
        <p:txBody>
          <a:bodyPr wrap="square">
            <a:spAutoFit/>
          </a:bodyPr>
          <a:lstStyle/>
          <a:p>
            <a:pPr algn="ctr"/>
            <a:r>
              <a:rPr lang="es-ES" sz="1400" b="1" dirty="0">
                <a:latin typeface="+mj-lt"/>
              </a:rPr>
              <a:t>Mª </a:t>
            </a:r>
            <a:r>
              <a:rPr lang="es-ES" sz="1400" b="1" dirty="0" err="1">
                <a:latin typeface="+mj-lt"/>
              </a:rPr>
              <a:t>Angeles</a:t>
            </a:r>
            <a:r>
              <a:rPr lang="es-ES" sz="1400" b="1" dirty="0">
                <a:latin typeface="+mj-lt"/>
              </a:rPr>
              <a:t> </a:t>
            </a:r>
            <a:r>
              <a:rPr lang="es-ES" sz="1400" b="1" dirty="0" err="1">
                <a:latin typeface="+mj-lt"/>
              </a:rPr>
              <a:t>Cadarso</a:t>
            </a:r>
            <a:endParaRPr lang="es-ES" sz="1400" b="1" dirty="0">
              <a:latin typeface="+mj-lt"/>
            </a:endParaRPr>
          </a:p>
          <a:p>
            <a:pPr algn="ctr"/>
            <a:r>
              <a:rPr lang="es-ES" sz="1400" b="1" dirty="0">
                <a:latin typeface="+mj-lt"/>
              </a:rPr>
              <a:t>UCLM</a:t>
            </a:r>
          </a:p>
        </p:txBody>
      </p:sp>
      <p:sp>
        <p:nvSpPr>
          <p:cNvPr id="25" name="Rectángulo 24"/>
          <p:cNvSpPr/>
          <p:nvPr/>
        </p:nvSpPr>
        <p:spPr>
          <a:xfrm>
            <a:off x="6522636" y="4938296"/>
            <a:ext cx="1619794" cy="738664"/>
          </a:xfrm>
          <a:prstGeom prst="rect">
            <a:avLst/>
          </a:prstGeom>
        </p:spPr>
        <p:txBody>
          <a:bodyPr wrap="square">
            <a:spAutoFit/>
          </a:bodyPr>
          <a:lstStyle/>
          <a:p>
            <a:pPr algn="ctr"/>
            <a:r>
              <a:rPr lang="es-ES" sz="1400" b="1" dirty="0">
                <a:latin typeface="+mj-lt"/>
              </a:rPr>
              <a:t>Raquel </a:t>
            </a:r>
            <a:r>
              <a:rPr lang="es-ES" sz="1400" b="1" dirty="0" err="1">
                <a:latin typeface="+mj-lt"/>
              </a:rPr>
              <a:t>Langarita</a:t>
            </a:r>
            <a:endParaRPr lang="es-ES" sz="1400" b="1" dirty="0">
              <a:latin typeface="+mj-lt"/>
            </a:endParaRPr>
          </a:p>
          <a:p>
            <a:pPr algn="ctr"/>
            <a:r>
              <a:rPr lang="es-ES" sz="1400" b="1" dirty="0">
                <a:latin typeface="+mj-lt"/>
              </a:rPr>
              <a:t>Universidad de Zaragoza</a:t>
            </a:r>
          </a:p>
        </p:txBody>
      </p:sp>
      <p:sp>
        <p:nvSpPr>
          <p:cNvPr id="23" name="Título 1"/>
          <p:cNvSpPr>
            <a:spLocks noGrp="1"/>
          </p:cNvSpPr>
          <p:nvPr>
            <p:ph type="ctrTitle"/>
          </p:nvPr>
        </p:nvSpPr>
        <p:spPr>
          <a:xfrm>
            <a:off x="1300707" y="800145"/>
            <a:ext cx="9144000" cy="958986"/>
          </a:xfrm>
        </p:spPr>
        <p:txBody>
          <a:bodyPr>
            <a:normAutofit fontScale="90000"/>
          </a:bodyPr>
          <a:lstStyle/>
          <a:p>
            <a:r>
              <a:rPr lang="es-ES" sz="3600" b="1" dirty="0">
                <a:solidFill>
                  <a:srgbClr val="29A6A3"/>
                </a:solidFill>
              </a:rPr>
              <a:t>Jornada de la Red MENTES. La Transición energética, una oportunidad para la recuperación económica</a:t>
            </a:r>
            <a:r>
              <a:rPr lang="es-ES" sz="3200" b="1" dirty="0"/>
              <a:t/>
            </a:r>
            <a:br>
              <a:rPr lang="es-ES" sz="3200" b="1" dirty="0"/>
            </a:br>
            <a:r>
              <a:rPr lang="es-ES" sz="2200" dirty="0"/>
              <a:t>25 de mayo 2022. Universidad de Alcalá de Henares (previo al XVII Congreso de la Asociación Española para la Economía Energética)</a:t>
            </a:r>
            <a:endParaRPr lang="es-ES" sz="3200" dirty="0"/>
          </a:p>
        </p:txBody>
      </p:sp>
      <p:sp>
        <p:nvSpPr>
          <p:cNvPr id="13" name="Elipse 12"/>
          <p:cNvSpPr/>
          <p:nvPr/>
        </p:nvSpPr>
        <p:spPr>
          <a:xfrm>
            <a:off x="244959" y="3302390"/>
            <a:ext cx="1496174" cy="161925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Elipse 23"/>
          <p:cNvSpPr/>
          <p:nvPr/>
        </p:nvSpPr>
        <p:spPr>
          <a:xfrm>
            <a:off x="1829302" y="3327936"/>
            <a:ext cx="1496174" cy="161925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Elipse 26"/>
          <p:cNvSpPr/>
          <p:nvPr/>
        </p:nvSpPr>
        <p:spPr>
          <a:xfrm>
            <a:off x="3413645" y="3319046"/>
            <a:ext cx="1496174" cy="161925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Elipse 27"/>
          <p:cNvSpPr/>
          <p:nvPr/>
        </p:nvSpPr>
        <p:spPr>
          <a:xfrm>
            <a:off x="4997988" y="3302390"/>
            <a:ext cx="1496174" cy="161925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Elipse 28"/>
          <p:cNvSpPr/>
          <p:nvPr/>
        </p:nvSpPr>
        <p:spPr>
          <a:xfrm>
            <a:off x="6582331" y="3335306"/>
            <a:ext cx="1496174" cy="161925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Elipse 29"/>
          <p:cNvSpPr/>
          <p:nvPr/>
        </p:nvSpPr>
        <p:spPr>
          <a:xfrm>
            <a:off x="8166672" y="3327936"/>
            <a:ext cx="1496174" cy="1619250"/>
          </a:xfrm>
          <a:prstGeom prst="ellipse">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 name="Imagen 19" descr="Ayuda RED2018-102794-T financiada por Ministerio y Agencia Estatal de Investigación"/>
          <p:cNvPicPr/>
          <p:nvPr/>
        </p:nvPicPr>
        <p:blipFill>
          <a:blip r:embed="rId10">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spTree>
    <p:extLst>
      <p:ext uri="{BB962C8B-B14F-4D97-AF65-F5344CB8AC3E}">
        <p14:creationId xmlns:p14="http://schemas.microsoft.com/office/powerpoint/2010/main" val="273908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94783" y="5782266"/>
            <a:ext cx="5747657" cy="865459"/>
          </a:xfrm>
        </p:spPr>
        <p:txBody>
          <a:bodyPr>
            <a:normAutofit/>
          </a:bodyPr>
          <a:lstStyle/>
          <a:p>
            <a:r>
              <a:rPr lang="es-ES" b="1" dirty="0">
                <a:solidFill>
                  <a:srgbClr val="29A6A3"/>
                </a:solidFill>
                <a:latin typeface="+mj-lt"/>
              </a:rPr>
              <a:t>Red MENTES. Modelización Energética para</a:t>
            </a:r>
            <a:br>
              <a:rPr lang="es-ES" b="1" dirty="0">
                <a:solidFill>
                  <a:srgbClr val="29A6A3"/>
                </a:solidFill>
                <a:latin typeface="+mj-lt"/>
              </a:rPr>
            </a:br>
            <a:r>
              <a:rPr lang="es-ES" b="1" dirty="0">
                <a:solidFill>
                  <a:srgbClr val="29A6A3"/>
                </a:solidFill>
                <a:latin typeface="+mj-lt"/>
              </a:rPr>
              <a:t>una Transición Energética Sostenible</a:t>
            </a:r>
          </a:p>
        </p:txBody>
      </p:sp>
      <p:pic>
        <p:nvPicPr>
          <p:cNvPr id="1026" name="Picture 2" descr="Red M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4581" y="5937567"/>
            <a:ext cx="2256699" cy="50868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edmentes.es/wp-content/uploads/2020/04/mapa-mentes-3-300x3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941" y="3720557"/>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1" name="CuadroTexto 20"/>
          <p:cNvSpPr txBox="1"/>
          <p:nvPr/>
        </p:nvSpPr>
        <p:spPr>
          <a:xfrm>
            <a:off x="594783" y="1800882"/>
            <a:ext cx="10987617" cy="646331"/>
          </a:xfrm>
          <a:prstGeom prst="rect">
            <a:avLst/>
          </a:prstGeom>
          <a:noFill/>
        </p:spPr>
        <p:txBody>
          <a:bodyPr wrap="square" rtlCol="0">
            <a:spAutoFit/>
          </a:bodyPr>
          <a:lstStyle/>
          <a:p>
            <a:r>
              <a:rPr lang="es-ES" b="1" dirty="0" smtClean="0">
                <a:latin typeface="+mj-lt"/>
              </a:rPr>
              <a:t>15:30-17:30 </a:t>
            </a:r>
            <a:r>
              <a:rPr lang="es-ES" b="1" dirty="0" err="1" smtClean="0">
                <a:latin typeface="+mj-lt"/>
              </a:rPr>
              <a:t>World</a:t>
            </a:r>
            <a:r>
              <a:rPr lang="es-ES" b="1" dirty="0" smtClean="0">
                <a:latin typeface="+mj-lt"/>
              </a:rPr>
              <a:t> Café</a:t>
            </a:r>
          </a:p>
          <a:p>
            <a:endParaRPr lang="es-ES" dirty="0">
              <a:latin typeface="+mj-lt"/>
            </a:endParaRPr>
          </a:p>
        </p:txBody>
      </p:sp>
      <p:sp>
        <p:nvSpPr>
          <p:cNvPr id="23" name="Título 1"/>
          <p:cNvSpPr>
            <a:spLocks noGrp="1"/>
          </p:cNvSpPr>
          <p:nvPr>
            <p:ph type="ctrTitle"/>
          </p:nvPr>
        </p:nvSpPr>
        <p:spPr>
          <a:xfrm>
            <a:off x="1300707" y="800145"/>
            <a:ext cx="9144000" cy="958986"/>
          </a:xfrm>
        </p:spPr>
        <p:txBody>
          <a:bodyPr>
            <a:normAutofit fontScale="90000"/>
          </a:bodyPr>
          <a:lstStyle/>
          <a:p>
            <a:r>
              <a:rPr lang="es-ES" sz="3600" b="1" dirty="0">
                <a:solidFill>
                  <a:srgbClr val="29A6A3"/>
                </a:solidFill>
              </a:rPr>
              <a:t>Jornada de la Red MENTES. La Transición energética, una oportunidad para la recuperación económica</a:t>
            </a:r>
            <a:r>
              <a:rPr lang="es-ES" sz="3200" b="1" dirty="0"/>
              <a:t/>
            </a:r>
            <a:br>
              <a:rPr lang="es-ES" sz="3200" b="1" dirty="0"/>
            </a:br>
            <a:r>
              <a:rPr lang="es-ES" sz="2200" dirty="0"/>
              <a:t>25 de mayo 2022. Universidad de Alcalá de Henares (previo al XVII Congreso de la Asociación Española para la Economía Energética)</a:t>
            </a:r>
            <a:endParaRPr lang="es-ES" sz="3200" dirty="0"/>
          </a:p>
        </p:txBody>
      </p:sp>
      <p:pic>
        <p:nvPicPr>
          <p:cNvPr id="20" name="Imagen 19" descr="Ayuda RED2018-102794-T financiada por Ministerio y Agencia Estatal de Investigación"/>
          <p:cNvPicPr/>
          <p:nvPr/>
        </p:nvPicPr>
        <p:blipFill>
          <a:blip r:embed="rId4">
            <a:extLst>
              <a:ext uri="{28A0092B-C50C-407E-A947-70E740481C1C}">
                <a14:useLocalDpi xmlns:a14="http://schemas.microsoft.com/office/drawing/2010/main" val="0"/>
              </a:ext>
            </a:extLst>
          </a:blip>
          <a:srcRect/>
          <a:stretch>
            <a:fillRect/>
          </a:stretch>
        </p:blipFill>
        <p:spPr bwMode="auto">
          <a:xfrm>
            <a:off x="6434589" y="6294005"/>
            <a:ext cx="1387475" cy="541655"/>
          </a:xfrm>
          <a:prstGeom prst="rect">
            <a:avLst/>
          </a:prstGeom>
          <a:noFill/>
          <a:ln>
            <a:noFill/>
          </a:ln>
        </p:spPr>
      </p:pic>
      <p:pic>
        <p:nvPicPr>
          <p:cNvPr id="2" name="Imagen 1"/>
          <p:cNvPicPr>
            <a:picLocks noChangeAspect="1"/>
          </p:cNvPicPr>
          <p:nvPr/>
        </p:nvPicPr>
        <p:blipFill>
          <a:blip r:embed="rId5"/>
          <a:stretch>
            <a:fillRect/>
          </a:stretch>
        </p:blipFill>
        <p:spPr>
          <a:xfrm>
            <a:off x="903666" y="2255624"/>
            <a:ext cx="3036279" cy="3293690"/>
          </a:xfrm>
          <a:prstGeom prst="rect">
            <a:avLst/>
          </a:prstGeom>
        </p:spPr>
      </p:pic>
      <p:sp>
        <p:nvSpPr>
          <p:cNvPr id="5" name="Rectángulo 4"/>
          <p:cNvSpPr/>
          <p:nvPr/>
        </p:nvSpPr>
        <p:spPr>
          <a:xfrm>
            <a:off x="4079276" y="2683433"/>
            <a:ext cx="4275909" cy="1815882"/>
          </a:xfrm>
          <a:prstGeom prst="rect">
            <a:avLst/>
          </a:prstGeom>
        </p:spPr>
        <p:txBody>
          <a:bodyPr wrap="square">
            <a:spAutoFit/>
          </a:bodyPr>
          <a:lstStyle/>
          <a:p>
            <a:pPr algn="ctr"/>
            <a:r>
              <a:rPr lang="es-ES" sz="2800" b="1" dirty="0">
                <a:solidFill>
                  <a:srgbClr val="29A6A3"/>
                </a:solidFill>
                <a:latin typeface="+mj-lt"/>
              </a:rPr>
              <a:t>Cómo lograr que la transición energética transforme nuestra sociedad en un mundo post-COVID</a:t>
            </a:r>
            <a:endParaRPr lang="es-ES" dirty="0">
              <a:latin typeface="+mj-lt"/>
            </a:endParaRPr>
          </a:p>
        </p:txBody>
      </p:sp>
    </p:spTree>
    <p:extLst>
      <p:ext uri="{BB962C8B-B14F-4D97-AF65-F5344CB8AC3E}">
        <p14:creationId xmlns:p14="http://schemas.microsoft.com/office/powerpoint/2010/main" val="33357979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391</Words>
  <Application>Microsoft Office PowerPoint</Application>
  <PresentationFormat>Panorámica</PresentationFormat>
  <Paragraphs>62</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Jornada de la Red MENTES. La Transición energética, una oportunidad para la recuperación económica 25 de mayo 2022. Universidad de Alcalá de Henares (previo al XVII Congreso de la Asociación Española para la Economía Energética)</vt:lpstr>
      <vt:lpstr>Jornada de la Red MENTES. La Transición energética, una oportunidad para la recuperación económica 25 de mayo 2022. Universidad de Alcalá de Henares (previo al XVII Congreso de la Asociación Española para la Economía Energética)</vt:lpstr>
      <vt:lpstr>Jornada de la Red MENTES. La Transición energética, una oportunidad para la recuperación económica 25 de mayo 2022. Universidad de Alcalá de Henares (previo al XVII Congreso de la Asociación Española para la Economía Energética)</vt:lpstr>
      <vt:lpstr>Jornada de la Red MENTES. La Transición energética, una oportunidad para la recuperación económica 25 de mayo 2022. Universidad de Alcalá de Henares (previo al XVII Congreso de la Asociación Española para la Economía Energética)</vt:lpstr>
      <vt:lpstr>Jornada de la Red MENTES. La Transición energética, una oportunidad para la recuperación económica 25 de mayo 2022. Universidad de Alcalá de Henares (previo al XVII Congreso de la Asociación Española para la Economía Energética)</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de la Red MENTES. La Transición energética, una oportunidad para la recuperación económica 25 de mayo 2022. Universidad de Alcalá de Henares (previo al XVII Congreso de la Asociación Española para la Economía Energética)</dc:title>
  <dc:creator>admin</dc:creator>
  <cp:lastModifiedBy>admin</cp:lastModifiedBy>
  <cp:revision>31</cp:revision>
  <dcterms:created xsi:type="dcterms:W3CDTF">2022-02-24T16:34:26Z</dcterms:created>
  <dcterms:modified xsi:type="dcterms:W3CDTF">2022-03-10T12:05:22Z</dcterms:modified>
</cp:coreProperties>
</file>